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921" r:id="rId3"/>
    <p:sldId id="922" r:id="rId4"/>
    <p:sldId id="886" r:id="rId5"/>
    <p:sldId id="938" r:id="rId6"/>
    <p:sldId id="982" r:id="rId7"/>
    <p:sldId id="264" r:id="rId8"/>
    <p:sldId id="941" r:id="rId9"/>
    <p:sldId id="983" r:id="rId10"/>
    <p:sldId id="959" r:id="rId11"/>
    <p:sldId id="966" r:id="rId12"/>
    <p:sldId id="691" r:id="rId13"/>
    <p:sldId id="967" r:id="rId14"/>
    <p:sldId id="914" r:id="rId15"/>
    <p:sldId id="913" r:id="rId16"/>
    <p:sldId id="263" r:id="rId17"/>
    <p:sldId id="91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87817-A385-41FB-B05C-D947CD6FB670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00DAD-5B43-48CD-B6EE-E3DFA9964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7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00DAD-5B43-48CD-B6EE-E3DFA9964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4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696CC-3637-43D1-AFEE-9D12ED254D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8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CEF96-8A95-3347-8B8E-5824F5A07CD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8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CEF96-8A95-3347-8B8E-5824F5A07CD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9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2724E-1AEB-41B7-BD7B-F214DC602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8ADB2D-2B7C-453C-B696-E4685EB3C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FC3E7F-D92B-4045-90F3-80AB4668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1F988-A431-4F88-921A-161C92D0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4AD270-D6EC-4C3E-91A7-BF055C0C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8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B712A-38B0-4378-9232-B01BF4F9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3BD90F-923C-4B4F-AE6F-DEBAC4FAF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8974B-D1EC-44E0-8295-C3FC87C2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3EC46-A8BB-4087-8095-82AE0FB2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1C7276-1E94-45B4-A6DA-D82923E7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4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193E73-5802-493E-B635-B430AD808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4AC7E9-36FC-4448-87D8-A8637BD7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FC586-076E-46B7-B656-C18A64AC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9E2E8-402C-434C-81D0-72577045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0FF05D-ECA4-4366-8FB9-E0CADC42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470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4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3960" cy="14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176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4C340A-5A64-9A4B-BC7B-C2435778A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93" y="167921"/>
            <a:ext cx="6115430" cy="52317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defRPr sz="2176" baseline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BFE078A2-9962-3F46-9FD3-12AE3CAA67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53" y="241106"/>
            <a:ext cx="2073029" cy="5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0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06274-079D-431D-9D1A-884764F4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BDDB6-65C4-48BF-B7B2-94161368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DAAC0-B198-4224-BA68-E784FAF6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D8250-261B-49D5-ADB5-D82227EE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5D5AF-A8AF-4510-9075-03EC2486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1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25350-2446-4952-8A12-3769E54C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1624A4-1699-4F15-8FFD-F1BE4C9BC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7F6192-266A-4D2B-9618-5458FCA3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7C36B7-FAAC-4375-9CCA-8CB88FC2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219B0A-9375-4A34-B400-53085978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1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2CA5E-5CAE-47CD-8DC8-114B757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A65A4-0246-4473-AFDB-AB3B70866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0E688C-2E2C-410B-B779-AEE9B9C75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4D170-3B20-483F-9860-B063EA79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DFF706-54E8-49C0-9184-2290CCB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22FD5-1618-4569-9C57-8A490043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0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5D55F-5D30-45E6-B6E1-88B6E904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83647-F7C2-41C7-8A50-C57F54F13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3B6F32-3BB0-42A6-A865-D9487C8B9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05D864-5B90-4322-9144-41EC4F878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1556E3-3565-4670-BBA4-E6238E851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FA0395-B704-42A8-9CFF-1FE16B77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6D753D-208C-4201-8D35-5DEBC24A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C311D9-32CB-4A4A-A921-B911A546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3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F24D8-8F90-48EC-8505-5CFA8271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3FBC0C-2452-44BF-80DB-F1ED8D7C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CD61DB-0F76-475A-9775-77A5C7F6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D88309-CB99-431A-827B-3F0C84E5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8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5C80BB-4470-4DD2-9211-6E0F8812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C28397-77F7-4FEC-AFD3-BE0C9B05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5DEA00-A643-447A-8631-46CB345F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3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9ED8F-7588-43FF-9D0B-E76134E7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5BAFD-6593-4AB8-8DDB-C8FDA4433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A7105-7948-433B-A7B8-B6EAABBA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82ED1-A2A8-4957-918D-6A4CAE5F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BC9258-1198-4F73-BD94-65020C73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A95212-64B4-46F3-A32B-933BAC97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3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72AC7-C5DC-4CA3-B37B-7885A47A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B7EDBA-5013-43E0-923E-8C6200736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576CC7-E698-4249-8938-75F8E2BB5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70C955-115B-46CF-BE80-EB068139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8928CC-B10D-48F6-B8F3-01D525ED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AB022-D101-43A5-BCDD-8DCFAAB4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2A942-D4C6-48E4-8084-E04A39A3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C291B-53F1-4BA4-8727-335DC962D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6BC47-3C4F-4F63-9A40-AD5B8EC28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DE6A-E92D-4F4F-A951-425502E74E9F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15ACBE-FD75-4EFC-AF5B-ED82E3D88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DD772-3636-4765-8BB1-81CDF96F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CDC0-511C-417A-94E6-D1921D7F8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2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6.jpe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8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0.jpe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oleObject" Target="../embeddings/oleObject6.bin"/><Relationship Id="rId12" Type="http://schemas.openxmlformats.org/officeDocument/2006/relationships/hyperlink" Target="https://www.samoware.ru/" TargetMode="External"/><Relationship Id="rId17" Type="http://schemas.openxmlformats.org/officeDocument/2006/relationships/image" Target="../media/image7.png"/><Relationship Id="rId2" Type="http://schemas.openxmlformats.org/officeDocument/2006/relationships/tags" Target="../tags/tag8.xml"/><Relationship Id="rId16" Type="http://schemas.openxmlformats.org/officeDocument/2006/relationships/image" Target="../media/image66.jpg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5.png"/><Relationship Id="rId10" Type="http://schemas.openxmlformats.org/officeDocument/2006/relationships/hyperlink" Target="https://www.communigate.ru/" TargetMode="External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7.bin"/><Relationship Id="rId14" Type="http://schemas.openxmlformats.org/officeDocument/2006/relationships/hyperlink" Target="https://www.communigate.ru/main/platform/client-server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hyperlink" Target="https://www.cnews.ru/redirect.php?90799560dda33e45906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news.ru/redirect.php?11602060dda32838f6f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cnews.ru/redirect.php?78161460dda316efa85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cnews.ru/redirect.php?15119260dda308bec30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13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13.pn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16B645-E865-47F1-8A21-039C7D60F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26E18A-808B-4995-861D-2A842BDC8A6B}"/>
              </a:ext>
            </a:extLst>
          </p:cNvPr>
          <p:cNvSpPr txBox="1"/>
          <p:nvPr/>
        </p:nvSpPr>
        <p:spPr>
          <a:xfrm>
            <a:off x="3189655" y="2687413"/>
            <a:ext cx="8500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Миграция почтового сервера в условиях импортозамещения</a:t>
            </a:r>
            <a:endParaRPr lang="en-US" sz="3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E6B91E-2D64-4F6A-B442-BB4176224A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026" y="5967773"/>
            <a:ext cx="2304786" cy="506312"/>
          </a:xfrm>
          <a:prstGeom prst="rect">
            <a:avLst/>
          </a:prstGeom>
        </p:spPr>
      </p:pic>
      <p:pic>
        <p:nvPicPr>
          <p:cNvPr id="8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2F1086-3596-41DB-9765-FB10F6F2B0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48" y="412768"/>
            <a:ext cx="2484453" cy="642703"/>
          </a:xfrm>
          <a:prstGeom prst="rect">
            <a:avLst/>
          </a:prstGeom>
        </p:spPr>
      </p:pic>
      <p:pic>
        <p:nvPicPr>
          <p:cNvPr id="10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F61293-F82F-4AAE-88E5-2559F0CEAD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042" y="5967773"/>
            <a:ext cx="1873958" cy="5799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53A162-02DD-4A13-B991-2BD8A1BD95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32" y="4990864"/>
            <a:ext cx="2455211" cy="24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1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B6E88-AAF9-3A4F-A3D6-8497ADF1D0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9498" y="0"/>
            <a:ext cx="1259099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9E6F7E-9EC3-4BB3-B0F3-A6827138B3B7}"/>
              </a:ext>
            </a:extLst>
          </p:cNvPr>
          <p:cNvSpPr txBox="1"/>
          <p:nvPr/>
        </p:nvSpPr>
        <p:spPr>
          <a:xfrm>
            <a:off x="407641" y="1710560"/>
            <a:ext cx="11376718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99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99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Практический </a:t>
            </a:r>
          </a:p>
          <a:p>
            <a:r>
              <a:rPr lang="ru-RU" sz="399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опыт</a:t>
            </a:r>
            <a:endParaRPr lang="ru-RU" sz="362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2BFDFF-211B-4D2E-BADE-70217E152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77" y="1079660"/>
            <a:ext cx="4421734" cy="4421734"/>
          </a:xfrm>
          <a:prstGeom prst="rect">
            <a:avLst/>
          </a:prstGeom>
        </p:spPr>
      </p:pic>
      <p:pic>
        <p:nvPicPr>
          <p:cNvPr id="6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2401BB-2B44-4C3D-9400-6DB401F379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41" y="3507232"/>
            <a:ext cx="2747003" cy="7106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15DED7-47AF-454F-8D04-3CC25769C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64" y="4711959"/>
            <a:ext cx="3068121" cy="30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8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9">
            <a:extLst>
              <a:ext uri="{FF2B5EF4-FFF2-40B4-BE49-F238E27FC236}">
                <a16:creationId xmlns:a16="http://schemas.microsoft.com/office/drawing/2014/main" id="{46125A44-A924-6E48-85FD-55A3813F97F9}"/>
              </a:ext>
            </a:extLst>
          </p:cNvPr>
          <p:cNvSpPr/>
          <p:nvPr/>
        </p:nvSpPr>
        <p:spPr>
          <a:xfrm>
            <a:off x="432819" y="3335808"/>
            <a:ext cx="3770431" cy="128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44"/>
              </a:spcAft>
              <a:buClr>
                <a:srgbClr val="FF9300"/>
              </a:buClr>
            </a:pPr>
            <a:r>
              <a:rPr lang="en-US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1723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тарт</a:t>
            </a:r>
            <a:r>
              <a:rPr lang="ru-RU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проекта в 2021 г.</a:t>
            </a:r>
            <a:endParaRPr 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544"/>
              </a:spcAft>
              <a:buClr>
                <a:srgbClr val="FF9300"/>
              </a:buClr>
            </a:pPr>
            <a:r>
              <a:rPr lang="ru-RU" sz="1723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1300 +</a:t>
            </a:r>
            <a:r>
              <a:rPr lang="ru-RU" sz="1723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учётных записей</a:t>
            </a:r>
          </a:p>
          <a:p>
            <a:endParaRPr lang="en-US" alt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id="{3851B3B0-B2AC-004B-A29B-50A26A2A390A}"/>
              </a:ext>
            </a:extLst>
          </p:cNvPr>
          <p:cNvSpPr/>
          <p:nvPr/>
        </p:nvSpPr>
        <p:spPr>
          <a:xfrm>
            <a:off x="4203250" y="2465925"/>
            <a:ext cx="3182285" cy="430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44"/>
              </a:spcAft>
            </a:pPr>
            <a:r>
              <a:rPr lang="ru-RU" altLang="en-US" sz="1632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Используемые сервисы: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почта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календари и планы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заметки, задачи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адресная книга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мгновенные сообщения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корпоративное облако файлов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6" descr="Специалисты Магаданэнерго в 2022 году капитально отремонтируют 410  километров ЛЭП">
            <a:extLst>
              <a:ext uri="{FF2B5EF4-FFF2-40B4-BE49-F238E27FC236}">
                <a16:creationId xmlns:a16="http://schemas.microsoft.com/office/drawing/2014/main" id="{78919BB6-40E7-4BAC-B49D-45172B237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r="41745"/>
          <a:stretch/>
        </p:blipFill>
        <p:spPr bwMode="auto">
          <a:xfrm>
            <a:off x="8120274" y="1312480"/>
            <a:ext cx="3638907" cy="42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40CC7DE-404B-486A-A31C-A753BD503E15}"/>
              </a:ext>
            </a:extLst>
          </p:cNvPr>
          <p:cNvGrpSpPr/>
          <p:nvPr/>
        </p:nvGrpSpPr>
        <p:grpSpPr>
          <a:xfrm>
            <a:off x="1536236" y="1097808"/>
            <a:ext cx="4559764" cy="1114832"/>
            <a:chOff x="550863" y="1800225"/>
            <a:chExt cx="5028406" cy="1229412"/>
          </a:xfrm>
        </p:grpSpPr>
        <p:pic>
          <p:nvPicPr>
            <p:cNvPr id="256008" name="Picture 8" descr="ПАО &quot;Магаданэнерго&quot; Магаданэнергосбыт">
              <a:extLst>
                <a:ext uri="{FF2B5EF4-FFF2-40B4-BE49-F238E27FC236}">
                  <a16:creationId xmlns:a16="http://schemas.microsoft.com/office/drawing/2014/main" id="{94C50497-1465-4E04-B16B-909BB239A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3" y="1800225"/>
              <a:ext cx="5028406" cy="122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092542FA-74D0-4FE0-9677-19244E5859B9}"/>
                </a:ext>
              </a:extLst>
            </p:cNvPr>
            <p:cNvSpPr/>
            <p:nvPr/>
          </p:nvSpPr>
          <p:spPr>
            <a:xfrm>
              <a:off x="1616869" y="2638425"/>
              <a:ext cx="2534444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</p:grpSp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E0C49AC-559E-4803-BE1F-CFCCCEC59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8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9">
            <a:extLst>
              <a:ext uri="{FF2B5EF4-FFF2-40B4-BE49-F238E27FC236}">
                <a16:creationId xmlns:a16="http://schemas.microsoft.com/office/drawing/2014/main" id="{46125A44-A924-6E48-85FD-55A3813F97F9}"/>
              </a:ext>
            </a:extLst>
          </p:cNvPr>
          <p:cNvSpPr/>
          <p:nvPr/>
        </p:nvSpPr>
        <p:spPr>
          <a:xfrm>
            <a:off x="491488" y="3312472"/>
            <a:ext cx="3770431" cy="128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44"/>
              </a:spcAft>
              <a:buClr>
                <a:srgbClr val="FF9300"/>
              </a:buClr>
            </a:pPr>
            <a:r>
              <a:rPr lang="en-US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1723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тарт</a:t>
            </a:r>
            <a:r>
              <a:rPr lang="ru-RU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проекта в 2020 г.</a:t>
            </a:r>
            <a:endParaRPr 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544"/>
              </a:spcAft>
              <a:buClr>
                <a:srgbClr val="FF9300"/>
              </a:buClr>
            </a:pPr>
            <a:r>
              <a:rPr lang="ru-RU" sz="1723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1600 +</a:t>
            </a:r>
            <a:r>
              <a:rPr lang="ru-RU" sz="1723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учётных записей</a:t>
            </a:r>
          </a:p>
          <a:p>
            <a:endParaRPr lang="en-US" alt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7094" name="Picture 6" descr="ПАО «Камчатскэнерго»">
            <a:extLst>
              <a:ext uri="{FF2B5EF4-FFF2-40B4-BE49-F238E27FC236}">
                <a16:creationId xmlns:a16="http://schemas.microsoft.com/office/drawing/2014/main" id="{A3AC0B6C-1648-46CD-BF5D-B0F6F1607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12"/>
          <a:stretch/>
        </p:blipFill>
        <p:spPr bwMode="auto">
          <a:xfrm>
            <a:off x="8032350" y="1277997"/>
            <a:ext cx="3777948" cy="43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6" name="Picture 8" descr="ПАО &amp;quot;КАМЧАТСКЭНЕРГО&amp;quot;">
            <a:extLst>
              <a:ext uri="{FF2B5EF4-FFF2-40B4-BE49-F238E27FC236}">
                <a16:creationId xmlns:a16="http://schemas.microsoft.com/office/drawing/2014/main" id="{7400C5FB-CB24-404D-A0D3-FF091AC7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43" y="1209299"/>
            <a:ext cx="4901230" cy="8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15F3993D-A51F-4E01-B479-BE635391E571}"/>
              </a:ext>
            </a:extLst>
          </p:cNvPr>
          <p:cNvSpPr/>
          <p:nvPr/>
        </p:nvSpPr>
        <p:spPr>
          <a:xfrm>
            <a:off x="4261919" y="2509111"/>
            <a:ext cx="3182285" cy="430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44"/>
              </a:spcAft>
            </a:pPr>
            <a:r>
              <a:rPr lang="ru-RU" altLang="en-US" sz="1632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Используемые сервисы: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почта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календари и планы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заметки, задачи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адресная книга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мгновенные сообщения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корпоративное облако файлов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B36CA49-E12B-49CF-A94C-CE4479EDF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8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9">
            <a:extLst>
              <a:ext uri="{FF2B5EF4-FFF2-40B4-BE49-F238E27FC236}">
                <a16:creationId xmlns:a16="http://schemas.microsoft.com/office/drawing/2014/main" id="{46125A44-A924-6E48-85FD-55A3813F97F9}"/>
              </a:ext>
            </a:extLst>
          </p:cNvPr>
          <p:cNvSpPr/>
          <p:nvPr/>
        </p:nvSpPr>
        <p:spPr>
          <a:xfrm>
            <a:off x="497335" y="3429000"/>
            <a:ext cx="3770431" cy="128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44"/>
              </a:spcAft>
              <a:buClr>
                <a:srgbClr val="FF9300"/>
              </a:buClr>
            </a:pPr>
            <a:r>
              <a:rPr lang="en-US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1723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тарт</a:t>
            </a:r>
            <a:r>
              <a:rPr lang="ru-RU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проекта в 2020 г.</a:t>
            </a:r>
            <a:endParaRPr 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544"/>
              </a:spcAft>
              <a:buClr>
                <a:srgbClr val="FF9300"/>
              </a:buClr>
            </a:pPr>
            <a:r>
              <a:rPr lang="ru-RU" sz="1723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1200 +</a:t>
            </a:r>
            <a:r>
              <a:rPr lang="ru-RU" sz="1723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учётных записей</a:t>
            </a:r>
          </a:p>
          <a:p>
            <a:endParaRPr lang="en-US" alt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id="{3851B3B0-B2AC-004B-A29B-50A26A2A390A}"/>
              </a:ext>
            </a:extLst>
          </p:cNvPr>
          <p:cNvSpPr/>
          <p:nvPr/>
        </p:nvSpPr>
        <p:spPr>
          <a:xfrm>
            <a:off x="3668230" y="2929220"/>
            <a:ext cx="3865977" cy="430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44"/>
              </a:spcAft>
            </a:pPr>
            <a:r>
              <a:rPr lang="ru-RU" altLang="en-US" sz="1632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Используемые сервисы: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почта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календари 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адресная книга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мгновенные сообщения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корпоративное облако файлов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0402" name="Picture 2" descr="логотип русгидра">
            <a:extLst>
              <a:ext uri="{FF2B5EF4-FFF2-40B4-BE49-F238E27FC236}">
                <a16:creationId xmlns:a16="http://schemas.microsoft.com/office/drawing/2014/main" id="{A3B856AE-3828-4EFC-AF0E-6A241CC5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28" y="1082872"/>
            <a:ext cx="4719604" cy="9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05" name="Picture 5" descr="http://www.sakh.rao-esv.ru/files/foto-glavnay.jpg">
            <a:extLst>
              <a:ext uri="{FF2B5EF4-FFF2-40B4-BE49-F238E27FC236}">
                <a16:creationId xmlns:a16="http://schemas.microsoft.com/office/drawing/2014/main" id="{BC774B51-D9C0-4B28-9CC2-8A66E202F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3" r="27437" b="4445"/>
          <a:stretch/>
        </p:blipFill>
        <p:spPr bwMode="auto">
          <a:xfrm>
            <a:off x="7862078" y="1082872"/>
            <a:ext cx="3832587" cy="469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410BA-82D7-411B-AE76-CDEABA887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8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EFDD84DA-4ECE-4901-AC2A-ED17CFBD5C0A}"/>
              </a:ext>
            </a:extLst>
          </p:cNvPr>
          <p:cNvSpPr/>
          <p:nvPr/>
        </p:nvSpPr>
        <p:spPr>
          <a:xfrm>
            <a:off x="565060" y="3594387"/>
            <a:ext cx="3770431" cy="128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44"/>
              </a:spcAft>
              <a:buClr>
                <a:srgbClr val="FF9300"/>
              </a:buClr>
            </a:pPr>
            <a:r>
              <a:rPr lang="en-US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1723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тарт</a:t>
            </a:r>
            <a:r>
              <a:rPr lang="ru-RU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проекта в 2021 г.</a:t>
            </a:r>
            <a:endParaRPr 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544"/>
              </a:spcAft>
              <a:buClr>
                <a:srgbClr val="FF9300"/>
              </a:buClr>
            </a:pPr>
            <a:r>
              <a:rPr lang="ru-RU" sz="1723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2000 +</a:t>
            </a:r>
            <a:r>
              <a:rPr lang="ru-RU" sz="1723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учётных записей</a:t>
            </a:r>
          </a:p>
          <a:p>
            <a:endParaRPr lang="en-US" alt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F4E19031-3374-483F-BC15-ED60C98DBF91}"/>
              </a:ext>
            </a:extLst>
          </p:cNvPr>
          <p:cNvSpPr/>
          <p:nvPr/>
        </p:nvSpPr>
        <p:spPr>
          <a:xfrm>
            <a:off x="4139077" y="2963077"/>
            <a:ext cx="3319858" cy="37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44"/>
              </a:spcAft>
            </a:pPr>
            <a:r>
              <a:rPr lang="ru-RU" altLang="en-US" sz="1632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Используемые сервисы: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почта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календари и планы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заметки, задачи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адресная книга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мгновенные сообщения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1632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Samoware</a:t>
            </a:r>
            <a:r>
              <a:rPr lang="en-US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Desktop</a:t>
            </a: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3480" name="Picture 8" descr="Газпром» впервые закупился «Моим офисом» - CNews">
            <a:extLst>
              <a:ext uri="{FF2B5EF4-FFF2-40B4-BE49-F238E27FC236}">
                <a16:creationId xmlns:a16="http://schemas.microsoft.com/office/drawing/2014/main" id="{0651508E-FE6E-498A-9A21-125C330E7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4888" y="1006149"/>
            <a:ext cx="3439777" cy="450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9B42791-66D0-461D-908B-DEFED6E7A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  <p:pic>
        <p:nvPicPr>
          <p:cNvPr id="8" name="Picture 2" descr="https://www.stavkraygaz.ru/bitrix/templates/.default/include/i/logo.png">
            <a:extLst>
              <a:ext uri="{FF2B5EF4-FFF2-40B4-BE49-F238E27FC236}">
                <a16:creationId xmlns:a16="http://schemas.microsoft.com/office/drawing/2014/main" id="{D1DB72E4-6269-493A-9EEE-20578661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937" y="930929"/>
            <a:ext cx="2860822" cy="17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4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ООО «Газпром трансгаз Ставрополь» - Home | Facebook">
            <a:extLst>
              <a:ext uri="{FF2B5EF4-FFF2-40B4-BE49-F238E27FC236}">
                <a16:creationId xmlns:a16="http://schemas.microsoft.com/office/drawing/2014/main" id="{FE6CB3A3-7460-46FB-88BE-6DF427B8B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71" b="30334"/>
          <a:stretch/>
        </p:blipFill>
        <p:spPr bwMode="auto">
          <a:xfrm>
            <a:off x="2137569" y="696298"/>
            <a:ext cx="3710431" cy="16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22AA2DD2-5711-4820-B041-11C7F15AAB62}"/>
              </a:ext>
            </a:extLst>
          </p:cNvPr>
          <p:cNvSpPr/>
          <p:nvPr/>
        </p:nvSpPr>
        <p:spPr>
          <a:xfrm>
            <a:off x="679665" y="3484626"/>
            <a:ext cx="3770431" cy="128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44"/>
              </a:spcAft>
              <a:buClr>
                <a:srgbClr val="FF9300"/>
              </a:buClr>
            </a:pPr>
            <a:r>
              <a:rPr lang="en-US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1723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тарт</a:t>
            </a:r>
            <a:r>
              <a:rPr lang="ru-RU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проекта в 2021 г.</a:t>
            </a:r>
            <a:endParaRPr 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544"/>
              </a:spcAft>
              <a:buClr>
                <a:srgbClr val="FF9300"/>
              </a:buClr>
            </a:pPr>
            <a:r>
              <a:rPr lang="ru-RU" sz="1723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2700 +</a:t>
            </a:r>
            <a:r>
              <a:rPr lang="ru-RU" sz="1723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23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учётных записей</a:t>
            </a:r>
          </a:p>
          <a:p>
            <a:endParaRPr lang="en-US" alt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1723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159B1EB4-FE7B-4EFB-B0FC-149BA15A2D7B}"/>
              </a:ext>
            </a:extLst>
          </p:cNvPr>
          <p:cNvSpPr/>
          <p:nvPr/>
        </p:nvSpPr>
        <p:spPr>
          <a:xfrm>
            <a:off x="4119593" y="2703846"/>
            <a:ext cx="3865977" cy="430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8" tIns="41459" rIns="82918" bIns="41459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544"/>
              </a:spcAft>
            </a:pPr>
            <a:r>
              <a:rPr lang="ru-RU" altLang="en-US" sz="1632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Используемые сервисы: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почта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календари и планы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заметки, задачи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адресная книга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мгновенные сообщения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телефония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u-RU" sz="1632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контакт-центр</a:t>
            </a: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0942" indent="-310942" fontAlgn="base">
              <a:spcAft>
                <a:spcPts val="544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6" descr="ООО Газпром трансгаз Ставрополь — официальный сайт Кавказтрансгаз, адрес,  телефон">
            <a:extLst>
              <a:ext uri="{FF2B5EF4-FFF2-40B4-BE49-F238E27FC236}">
                <a16:creationId xmlns:a16="http://schemas.microsoft.com/office/drawing/2014/main" id="{EA366F75-09E4-48DB-BBA4-7EFCF06A6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5570" y="933316"/>
            <a:ext cx="3865977" cy="485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0E74525-2B16-414D-AB9E-5A35CD087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16C6C80-4D3A-4584-BD20-4A3319253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319884-C3FA-4E38-B468-57B78E136036}"/>
              </a:ext>
            </a:extLst>
          </p:cNvPr>
          <p:cNvSpPr/>
          <p:nvPr/>
        </p:nvSpPr>
        <p:spPr>
          <a:xfrm>
            <a:off x="586760" y="681065"/>
            <a:ext cx="745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 КОМАНИЙ «УМНЫЕ РЕШЕНИЯ»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005FBE4-F345-4C2E-9C35-977F371C50C8}"/>
              </a:ext>
            </a:extLst>
          </p:cNvPr>
          <p:cNvSpPr/>
          <p:nvPr/>
        </p:nvSpPr>
        <p:spPr>
          <a:xfrm>
            <a:off x="494420" y="1551067"/>
            <a:ext cx="12779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41CB639-B9AB-4075-B61D-55EF38AFCFE1}"/>
              </a:ext>
            </a:extLst>
          </p:cNvPr>
          <p:cNvSpPr/>
          <p:nvPr/>
        </p:nvSpPr>
        <p:spPr>
          <a:xfrm>
            <a:off x="1342010" y="3629575"/>
            <a:ext cx="12779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CCB5452-2FF0-434D-80B6-1373448C1F8D}"/>
              </a:ext>
            </a:extLst>
          </p:cNvPr>
          <p:cNvSpPr/>
          <p:nvPr/>
        </p:nvSpPr>
        <p:spPr>
          <a:xfrm>
            <a:off x="3320655" y="2611022"/>
            <a:ext cx="12779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E9C8CA1-8745-4FB0-9A59-83959E53BAB4}"/>
              </a:ext>
            </a:extLst>
          </p:cNvPr>
          <p:cNvSpPr/>
          <p:nvPr/>
        </p:nvSpPr>
        <p:spPr>
          <a:xfrm>
            <a:off x="2790331" y="4698385"/>
            <a:ext cx="18245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B498578-8813-4B73-AD1F-63F3AA30A06B}"/>
              </a:ext>
            </a:extLst>
          </p:cNvPr>
          <p:cNvSpPr/>
          <p:nvPr/>
        </p:nvSpPr>
        <p:spPr>
          <a:xfrm>
            <a:off x="1655804" y="2065880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направлений развития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AE88B71-76F3-4CD1-B9B1-D18F51D31FA9}"/>
              </a:ext>
            </a:extLst>
          </p:cNvPr>
          <p:cNvSpPr/>
          <p:nvPr/>
        </p:nvSpPr>
        <p:spPr>
          <a:xfrm>
            <a:off x="2420088" y="4107580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E9ED144-084B-4025-B452-4D3480F3203B}"/>
              </a:ext>
            </a:extLst>
          </p:cNvPr>
          <p:cNvSpPr/>
          <p:nvPr/>
        </p:nvSpPr>
        <p:spPr>
          <a:xfrm>
            <a:off x="4361899" y="3148511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 на рынке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D3A600F-295D-44EF-A8C2-BCAB83170B54}"/>
              </a:ext>
            </a:extLst>
          </p:cNvPr>
          <p:cNvSpPr/>
          <p:nvPr/>
        </p:nvSpPr>
        <p:spPr>
          <a:xfrm>
            <a:off x="4551852" y="5160051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реализованных проектов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927D35F-CB73-4AC6-B4A6-80952527DC9D}"/>
              </a:ext>
            </a:extLst>
          </p:cNvPr>
          <p:cNvSpPr/>
          <p:nvPr/>
        </p:nvSpPr>
        <p:spPr>
          <a:xfrm>
            <a:off x="585162" y="4137406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97ABA58-ED85-4BA3-8E8A-C66582C86CF8}"/>
              </a:ext>
            </a:extLst>
          </p:cNvPr>
          <p:cNvSpPr/>
          <p:nvPr/>
        </p:nvSpPr>
        <p:spPr>
          <a:xfrm>
            <a:off x="2051058" y="5206216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4856" algn="l"/>
              </a:tabLst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16DD6D2-7128-4D1F-8C0F-AC684B6BA675}"/>
              </a:ext>
            </a:extLst>
          </p:cNvPr>
          <p:cNvCxnSpPr/>
          <p:nvPr/>
        </p:nvCxnSpPr>
        <p:spPr>
          <a:xfrm>
            <a:off x="0" y="1204285"/>
            <a:ext cx="7585788" cy="0"/>
          </a:xfrm>
          <a:prstGeom prst="line">
            <a:avLst/>
          </a:prstGeom>
          <a:ln>
            <a:solidFill>
              <a:srgbClr val="5B5B5B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8E8BA12-1FBA-4369-B9C8-52F1A1960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33" y="1056911"/>
            <a:ext cx="4721084" cy="47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1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A42C5-999E-4185-935A-C3DCC56E6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606709" cy="6858000"/>
          </a:xfrm>
          <a:prstGeom prst="rect">
            <a:avLst/>
          </a:prstGeom>
        </p:spPr>
      </p:pic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8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Слайд think-cell" r:id="rId7" imgW="416" imgH="416" progId="TCLayout.ActiveDocument.1">
                  <p:embed/>
                </p:oleObj>
              </mc:Choice>
              <mc:Fallback>
                <p:oleObj name="Слайд think-cell" r:id="rId7" imgW="416" imgH="416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68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Слайд think-cell" r:id="rId9" imgW="416" imgH="416" progId="TCLayout.ActiveDocument.1">
                  <p:embed/>
                </p:oleObj>
              </mc:Choice>
              <mc:Fallback>
                <p:oleObj name="Слайд think-cell" r:id="rId9" imgW="416" imgH="416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picture containing drawing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362B5FC9-850C-1841-811B-AA5ECD1AE8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757" y="5884704"/>
            <a:ext cx="2347165" cy="72645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DA59DAA2-27A8-5D46-B46B-9E97A26C866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252" y="5938167"/>
            <a:ext cx="2507418" cy="55082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032F7787-AD84-004D-AF24-7CEA2780200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841" y="312520"/>
            <a:ext cx="2758160" cy="7135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2CDB8B-A663-4858-B250-087B1379AA31}"/>
              </a:ext>
            </a:extLst>
          </p:cNvPr>
          <p:cNvSpPr txBox="1">
            <a:spLocks/>
          </p:cNvSpPr>
          <p:nvPr/>
        </p:nvSpPr>
        <p:spPr>
          <a:xfrm>
            <a:off x="5411843" y="1982939"/>
            <a:ext cx="7043228" cy="1365747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4806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br>
              <a:rPr lang="ru-RU" sz="453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4534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2887D3E-DFF1-4A94-B67B-E5BEF40DE3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78" y="3115581"/>
            <a:ext cx="2124960" cy="1964310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A7D2B8-FC5D-46AF-BB41-AFAECC100CE0}"/>
              </a:ext>
            </a:extLst>
          </p:cNvPr>
          <p:cNvSpPr txBox="1"/>
          <p:nvPr/>
        </p:nvSpPr>
        <p:spPr>
          <a:xfrm>
            <a:off x="8834236" y="3445001"/>
            <a:ext cx="2576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ГК «Умные решения»</a:t>
            </a:r>
          </a:p>
          <a:p>
            <a:r>
              <a:rPr lang="en-US" sz="2000" dirty="0">
                <a:solidFill>
                  <a:schemeClr val="bg1"/>
                </a:solidFill>
              </a:rPr>
              <a:t>+7 </a:t>
            </a:r>
            <a:r>
              <a:rPr lang="ru-RU" sz="2000" dirty="0">
                <a:solidFill>
                  <a:schemeClr val="bg1"/>
                </a:solidFill>
              </a:rPr>
              <a:t> (843) 210-25-05</a:t>
            </a:r>
          </a:p>
          <a:p>
            <a:r>
              <a:rPr lang="en-US" sz="2000" dirty="0">
                <a:solidFill>
                  <a:schemeClr val="bg1"/>
                </a:solidFill>
              </a:rPr>
              <a:t>www.gk-ur.ru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3E9E03-5F35-4A47-BC06-E4CCE94837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59" y="4756329"/>
            <a:ext cx="2834742" cy="28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7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412F1B06-38E5-4563-8112-2074814C19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  <a14:imgEffect>
                      <a14:brightnessContrast bright="-19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1" y="248096"/>
            <a:ext cx="6074228" cy="636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B79F5C83-0C40-4442-B271-59CA48E9E5E4}"/>
              </a:ext>
            </a:extLst>
          </p:cNvPr>
          <p:cNvSpPr txBox="1">
            <a:spLocks/>
          </p:cNvSpPr>
          <p:nvPr/>
        </p:nvSpPr>
        <p:spPr>
          <a:xfrm>
            <a:off x="6908984" y="1198372"/>
            <a:ext cx="5596237" cy="690980"/>
          </a:xfrm>
          <a:prstGeom prst="rect">
            <a:avLst/>
          </a:prstGeom>
        </p:spPr>
        <p:txBody>
          <a:bodyPr vert="horz" lIns="0" tIns="41459" rIns="82918" bIns="41459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74856" algn="l"/>
              </a:tabLst>
            </a:pPr>
            <a:r>
              <a:rPr lang="en-US" sz="272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CommuniGate Systems</a:t>
            </a:r>
            <a:r>
              <a:rPr lang="ru-RU" sz="272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9AADDEED-7570-4DD1-86A4-35EECA9C5EA0}"/>
              </a:ext>
            </a:extLst>
          </p:cNvPr>
          <p:cNvSpPr txBox="1">
            <a:spLocks/>
          </p:cNvSpPr>
          <p:nvPr/>
        </p:nvSpPr>
        <p:spPr>
          <a:xfrm>
            <a:off x="6908265" y="2158657"/>
            <a:ext cx="4726442" cy="3369232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272074" indent="-259118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ru-RU" altLang="en-US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создана российскими</a:t>
            </a:r>
            <a:r>
              <a:rPr lang="en-US" altLang="en-US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en-US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программистами</a:t>
            </a:r>
          </a:p>
          <a:p>
            <a:pPr marL="272074" indent="-259118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ru-RU" altLang="en-US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малого - 30 лет на рынке</a:t>
            </a:r>
          </a:p>
          <a:p>
            <a:pPr marL="272074" indent="-259118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ru-RU" altLang="en-US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головной офис и центр разработки – в Москве</a:t>
            </a:r>
          </a:p>
          <a:p>
            <a:pPr marL="272074" indent="-259118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программные решения включены в Единый реестр российского ПО ( 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7112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9553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9554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и 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6296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и соответствуют требованиям сертификации ФСТЭК.</a:t>
            </a:r>
            <a:endParaRPr lang="en-US" altLang="en-US" sz="1814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544"/>
              </a:spcAft>
            </a:pPr>
            <a:endParaRPr lang="ru-RU" altLang="en-US" sz="1995" dirty="0">
              <a:solidFill>
                <a:srgbClr val="1A6491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0A7DCDB-09F8-40AB-BF3F-2069BF5B4866}"/>
              </a:ext>
            </a:extLst>
          </p:cNvPr>
          <p:cNvSpPr txBox="1">
            <a:spLocks/>
          </p:cNvSpPr>
          <p:nvPr/>
        </p:nvSpPr>
        <p:spPr>
          <a:xfrm>
            <a:off x="499762" y="1011925"/>
            <a:ext cx="5596238" cy="690980"/>
          </a:xfrm>
          <a:prstGeom prst="rect">
            <a:avLst/>
          </a:prstGeom>
        </p:spPr>
        <p:txBody>
          <a:bodyPr vert="horz" lIns="0" tIns="41459" rIns="82918" bIns="41459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74856" algn="l"/>
              </a:tabLst>
            </a:pPr>
            <a:r>
              <a:rPr lang="ru-RU" sz="2720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Флагманский продукт – решение </a:t>
            </a:r>
            <a:r>
              <a:rPr lang="en-US" sz="2720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CommuniGate Pro </a:t>
            </a:r>
            <a:endParaRPr lang="ru-RU" sz="2720" dirty="0">
              <a:solidFill>
                <a:srgbClr val="FF9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01AFA628-E513-49EA-9F84-FEFEA83C1074}"/>
              </a:ext>
            </a:extLst>
          </p:cNvPr>
          <p:cNvSpPr txBox="1">
            <a:spLocks/>
          </p:cNvSpPr>
          <p:nvPr/>
        </p:nvSpPr>
        <p:spPr>
          <a:xfrm>
            <a:off x="489984" y="2111038"/>
            <a:ext cx="5714910" cy="572313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956"/>
            <a:r>
              <a:rPr lang="ru-RU" altLang="en-US" sz="181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 г. – версия 1.0 </a:t>
            </a:r>
          </a:p>
          <a:p>
            <a:pPr marL="12956"/>
            <a:r>
              <a:rPr lang="ru-RU" altLang="en-US" sz="181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г. – обновленный релиз – версия 6.3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5941E45E-53BB-45D0-A5A2-A7B4357F1B9B}"/>
              </a:ext>
            </a:extLst>
          </p:cNvPr>
          <p:cNvSpPr txBox="1">
            <a:spLocks/>
          </p:cNvSpPr>
          <p:nvPr/>
        </p:nvSpPr>
        <p:spPr>
          <a:xfrm>
            <a:off x="1910447" y="3106096"/>
            <a:ext cx="3563669" cy="71171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ru-RU" altLang="en-US" sz="2720" b="1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150 000 000+</a:t>
            </a:r>
          </a:p>
          <a:p>
            <a:r>
              <a:rPr lang="ru-RU" altLang="en-US" sz="1814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учётных записей</a:t>
            </a:r>
            <a:endParaRPr lang="ru-RU" altLang="en-US" sz="1814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3859E133-D811-4A47-8EAC-EE1A6576B329}"/>
              </a:ext>
            </a:extLst>
          </p:cNvPr>
          <p:cNvSpPr txBox="1">
            <a:spLocks/>
          </p:cNvSpPr>
          <p:nvPr/>
        </p:nvSpPr>
        <p:spPr>
          <a:xfrm>
            <a:off x="1910447" y="4246978"/>
            <a:ext cx="2415559" cy="71171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ru-RU" altLang="en-US" sz="2720" b="1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18 000+</a:t>
            </a:r>
          </a:p>
          <a:p>
            <a:r>
              <a:rPr lang="ru-RU" altLang="en-US" sz="1814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инсталляций</a:t>
            </a:r>
            <a:endParaRPr lang="ru-RU" altLang="en-US" sz="1814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B265CB4B-4B40-453B-A8B2-61B40EF09AFE}"/>
              </a:ext>
            </a:extLst>
          </p:cNvPr>
          <p:cNvSpPr txBox="1">
            <a:spLocks/>
          </p:cNvSpPr>
          <p:nvPr/>
        </p:nvSpPr>
        <p:spPr>
          <a:xfrm>
            <a:off x="1910447" y="5416826"/>
            <a:ext cx="2910783" cy="557181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>
              <a:lnSpc>
                <a:spcPct val="150000"/>
              </a:lnSpc>
            </a:pPr>
            <a:r>
              <a:rPr lang="ru-RU" altLang="en-US" sz="1814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en-US" sz="2720" b="1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</a:t>
            </a:r>
            <a:r>
              <a:rPr lang="ru-RU" altLang="en-US" sz="27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en-US" sz="1814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странах мира</a:t>
            </a:r>
            <a:endParaRPr lang="ru-RU" altLang="en-US" sz="1814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C30A990-7634-4880-BA07-2F4BBAEC298E}"/>
              </a:ext>
            </a:extLst>
          </p:cNvPr>
          <p:cNvSpPr txBox="1">
            <a:spLocks/>
          </p:cNvSpPr>
          <p:nvPr/>
        </p:nvSpPr>
        <p:spPr>
          <a:xfrm>
            <a:off x="5268720" y="348464"/>
            <a:ext cx="6415926" cy="662285"/>
          </a:xfrm>
          <a:prstGeom prst="rect">
            <a:avLst/>
          </a:prstGeom>
        </p:spPr>
        <p:txBody>
          <a:bodyPr vert="horz" lIns="0" tIns="41457" rIns="82915" bIns="41457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r">
              <a:tabLst>
                <a:tab pos="74851" algn="l"/>
              </a:tabLst>
            </a:pPr>
            <a:r>
              <a:rPr lang="ru-RU" sz="2176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компании</a:t>
            </a:r>
            <a:endParaRPr lang="ru-RU" sz="2176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C1F3B-9763-4E27-8641-013589EC31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61" y="3147183"/>
            <a:ext cx="845764" cy="8125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F42B79-7A4E-4244-A627-57A8F175EB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32" y="4345070"/>
            <a:ext cx="887223" cy="6135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F8AA8D-5420-4820-999B-F20542EFF5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91" y="5324067"/>
            <a:ext cx="845764" cy="845764"/>
          </a:xfrm>
          <a:prstGeom prst="rect">
            <a:avLst/>
          </a:prstGeom>
        </p:spPr>
      </p:pic>
      <p:pic>
        <p:nvPicPr>
          <p:cNvPr id="246786" name="Picture 2" descr="Знак «Сделано в России» в формате ЕПС">
            <a:extLst>
              <a:ext uri="{FF2B5EF4-FFF2-40B4-BE49-F238E27FC236}">
                <a16:creationId xmlns:a16="http://schemas.microsoft.com/office/drawing/2014/main" id="{5BF1F040-2F2F-4F44-9590-1DA07307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66" y="5269112"/>
            <a:ext cx="2125320" cy="63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2D78C7-3AD5-4317-9945-742C74398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>
            <a:extLst>
              <a:ext uri="{FF2B5EF4-FFF2-40B4-BE49-F238E27FC236}">
                <a16:creationId xmlns:a16="http://schemas.microsoft.com/office/drawing/2014/main" id="{49368A0E-56C7-4FEA-9FCF-14E8302AAE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78" y="241106"/>
            <a:ext cx="2072947" cy="5362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C00EA32-BFE7-40B4-9164-9C58998CBDA3}"/>
              </a:ext>
            </a:extLst>
          </p:cNvPr>
          <p:cNvSpPr txBox="1">
            <a:spLocks/>
          </p:cNvSpPr>
          <p:nvPr/>
        </p:nvSpPr>
        <p:spPr>
          <a:xfrm>
            <a:off x="514878" y="3014411"/>
            <a:ext cx="4230107" cy="690980"/>
          </a:xfrm>
          <a:prstGeom prst="rect">
            <a:avLst/>
          </a:prstGeom>
        </p:spPr>
        <p:txBody>
          <a:bodyPr vert="horz" lIns="0" tIns="41459" rIns="82918" bIns="41459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74856" algn="l"/>
              </a:tabLst>
            </a:pPr>
            <a:r>
              <a:rPr lang="ru-RU" sz="2720" dirty="0">
                <a:solidFill>
                  <a:srgbClr val="0205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корпоративные коммуникации </a:t>
            </a:r>
          </a:p>
          <a:p>
            <a:pPr>
              <a:tabLst>
                <a:tab pos="74856" algn="l"/>
              </a:tabLst>
            </a:pPr>
            <a:r>
              <a:rPr lang="ru-RU" sz="2720" dirty="0">
                <a:solidFill>
                  <a:srgbClr val="0205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«одном ядре»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9EC97E-6988-490E-9E7D-3C3B48181298}"/>
              </a:ext>
            </a:extLst>
          </p:cNvPr>
          <p:cNvSpPr txBox="1">
            <a:spLocks/>
          </p:cNvSpPr>
          <p:nvPr/>
        </p:nvSpPr>
        <p:spPr>
          <a:xfrm>
            <a:off x="5268720" y="348464"/>
            <a:ext cx="6415926" cy="662285"/>
          </a:xfrm>
          <a:prstGeom prst="rect">
            <a:avLst/>
          </a:prstGeom>
        </p:spPr>
        <p:txBody>
          <a:bodyPr vert="horz" lIns="0" tIns="41457" rIns="82915" bIns="41457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r">
              <a:tabLst>
                <a:tab pos="74851" algn="l"/>
              </a:tabLst>
            </a:pPr>
            <a:r>
              <a:rPr lang="ru-RU" sz="2176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решении</a:t>
            </a:r>
            <a:endParaRPr lang="ru-RU" sz="2176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B991EA-C0F7-46DE-B085-A51EFA66A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88" y="1603749"/>
            <a:ext cx="7188495" cy="4117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7EF3770-0BC9-43FA-992A-68AC5256E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7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5">
            <a:extLst>
              <a:ext uri="{FF2B5EF4-FFF2-40B4-BE49-F238E27FC236}">
                <a16:creationId xmlns:a16="http://schemas.microsoft.com/office/drawing/2014/main" id="{EA603611-09D2-47DC-8AED-A65B815EAA31}"/>
              </a:ext>
            </a:extLst>
          </p:cNvPr>
          <p:cNvSpPr txBox="1">
            <a:spLocks/>
          </p:cNvSpPr>
          <p:nvPr/>
        </p:nvSpPr>
        <p:spPr>
          <a:xfrm>
            <a:off x="548436" y="1576445"/>
            <a:ext cx="6018769" cy="4120359"/>
          </a:xfrm>
          <a:prstGeom prst="rect">
            <a:avLst/>
          </a:prstGeom>
        </p:spPr>
        <p:txBody>
          <a:bodyPr vert="horz" wrap="square" lIns="0" tIns="1524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Samoware 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универсальный десктоп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веб-клиент</a:t>
            </a:r>
          </a:p>
          <a:p>
            <a:pPr>
              <a:spcAft>
                <a:spcPts val="300"/>
              </a:spcAft>
            </a:pPr>
            <a:r>
              <a:rPr 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Windows</a:t>
            </a:r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5874" lvl="1"/>
            <a:r>
              <a:rPr lang="en-US" sz="1723" b="1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Outlook</a:t>
            </a:r>
            <a:r>
              <a:rPr lang="ru-RU" sz="1723" b="1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</a:t>
            </a:r>
          </a:p>
          <a:p>
            <a:pPr marL="15874" lvl="1">
              <a:spcAft>
                <a:spcPts val="1200"/>
              </a:spcAft>
            </a:pPr>
            <a:r>
              <a:rPr lang="en-US" sz="1723" b="1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Thunderbird</a:t>
            </a:r>
            <a:r>
              <a:rPr lang="ru-RU" sz="1723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другие </a:t>
            </a:r>
            <a:r>
              <a:rPr lang="en-US" sz="1723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IMAP </a:t>
            </a:r>
            <a:r>
              <a:rPr lang="ru-RU" sz="1723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клиенты</a:t>
            </a:r>
            <a:endParaRPr lang="en-US" sz="1723" kern="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Apple 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MAC OS X </a:t>
            </a:r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</a:t>
            </a:r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Linux</a:t>
            </a:r>
            <a:endParaRPr lang="en-US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5874" lvl="1" indent="-15874"/>
            <a:r>
              <a:rPr lang="en-US" sz="1723" b="1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Thunderbird</a:t>
            </a:r>
            <a:endParaRPr lang="ru-RU" sz="1723" b="1" kern="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5874" lvl="1" indent="-15874">
              <a:spcAft>
                <a:spcPts val="1200"/>
              </a:spcAft>
            </a:pPr>
            <a:r>
              <a:rPr lang="en-US" sz="1723" b="1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Apple Mail</a:t>
            </a:r>
          </a:p>
          <a:p>
            <a:pPr>
              <a:spcAft>
                <a:spcPts val="300"/>
              </a:spcAft>
            </a:pPr>
            <a:r>
              <a:rPr 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iOS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</a:t>
            </a:r>
            <a:r>
              <a:rPr 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Android</a:t>
            </a:r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5874" lvl="1">
              <a:spcAft>
                <a:spcPts val="1200"/>
              </a:spcAft>
            </a:pPr>
            <a:r>
              <a:rPr lang="ru-RU" sz="1723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Почтовые клиенты</a:t>
            </a:r>
            <a:r>
              <a:rPr lang="en-US" sz="1723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723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протоколу </a:t>
            </a:r>
            <a:r>
              <a:rPr lang="en-US" sz="1723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ActiveSync </a:t>
            </a:r>
            <a:endParaRPr lang="ru-RU" sz="1723" kern="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XMPP</a:t>
            </a:r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Jabber</a:t>
            </a:r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1723" b="1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5874">
              <a:spcAft>
                <a:spcPts val="1200"/>
              </a:spcAft>
            </a:pPr>
            <a:r>
              <a:rPr lang="ru-RU" sz="1723" kern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Мессенджеры</a:t>
            </a:r>
            <a:endParaRPr lang="en-US" sz="1723" kern="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SIP-</a:t>
            </a:r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клиенты</a:t>
            </a:r>
            <a:endParaRPr lang="ru-RU" altLang="en-US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E7A8194-7D23-47FD-B0F6-8181C92785EF}"/>
              </a:ext>
            </a:extLst>
          </p:cNvPr>
          <p:cNvGrpSpPr/>
          <p:nvPr/>
        </p:nvGrpSpPr>
        <p:grpSpPr>
          <a:xfrm>
            <a:off x="7493203" y="1445168"/>
            <a:ext cx="4150361" cy="4035181"/>
            <a:chOff x="7477197" y="2035232"/>
            <a:chExt cx="5122529" cy="5184580"/>
          </a:xfrm>
        </p:grpSpPr>
        <p:pic>
          <p:nvPicPr>
            <p:cNvPr id="11" name="Picture 8" descr="http://bridman.ru/wp-content/uploads/2017/01/iCloud-organayzer-2.png">
              <a:extLst>
                <a:ext uri="{FF2B5EF4-FFF2-40B4-BE49-F238E27FC236}">
                  <a16:creationId xmlns:a16="http://schemas.microsoft.com/office/drawing/2014/main" id="{9CC4B55B-F2BA-40A6-928B-48ED1D62F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211001" y="6357389"/>
              <a:ext cx="1655929" cy="644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6" descr="https://retro.diera.ru/diera/images/library/e-mail/02.jpg">
              <a:extLst>
                <a:ext uri="{FF2B5EF4-FFF2-40B4-BE49-F238E27FC236}">
                  <a16:creationId xmlns:a16="http://schemas.microsoft.com/office/drawing/2014/main" id="{3D62160A-C3E1-49C1-93BE-2B96DD437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261472" y="3417870"/>
              <a:ext cx="1445418" cy="105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http://www.atechnologysite.com/wp-content/uploads/2018/04/three-free-email-client-apps-150x150.jpg">
              <a:extLst>
                <a:ext uri="{FF2B5EF4-FFF2-40B4-BE49-F238E27FC236}">
                  <a16:creationId xmlns:a16="http://schemas.microsoft.com/office/drawing/2014/main" id="{75097E5C-A64F-46B4-892F-E9551271E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848975" y="6097603"/>
              <a:ext cx="1122209" cy="1122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4">
              <a:extLst>
                <a:ext uri="{FF2B5EF4-FFF2-40B4-BE49-F238E27FC236}">
                  <a16:creationId xmlns:a16="http://schemas.microsoft.com/office/drawing/2014/main" id="{71052AA2-51DD-4EC6-BD34-427BC60C5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8332" y="4912000"/>
              <a:ext cx="1476000" cy="846954"/>
            </a:xfrm>
            <a:prstGeom prst="rect">
              <a:avLst/>
            </a:prstGeom>
          </p:spPr>
        </p:pic>
        <p:pic>
          <p:nvPicPr>
            <p:cNvPr id="15" name="Рисунок 4">
              <a:extLst>
                <a:ext uri="{FF2B5EF4-FFF2-40B4-BE49-F238E27FC236}">
                  <a16:creationId xmlns:a16="http://schemas.microsoft.com/office/drawing/2014/main" id="{2CDF6E8A-9A32-46DD-A4AE-5C899E98A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61472" y="4850913"/>
              <a:ext cx="1974476" cy="741587"/>
            </a:xfrm>
            <a:prstGeom prst="rect">
              <a:avLst/>
            </a:prstGeom>
          </p:spPr>
        </p:pic>
        <p:pic>
          <p:nvPicPr>
            <p:cNvPr id="16" name="Picture 12" descr="A picture containing computer, laptop, sitting, clock&#10;&#10;Description automatically generated">
              <a:extLst>
                <a:ext uri="{FF2B5EF4-FFF2-40B4-BE49-F238E27FC236}">
                  <a16:creationId xmlns:a16="http://schemas.microsoft.com/office/drawing/2014/main" id="{17992223-2C76-4695-AE98-BB5FCC446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7197" y="2035232"/>
              <a:ext cx="4581382" cy="1007868"/>
            </a:xfrm>
            <a:prstGeom prst="rect">
              <a:avLst/>
            </a:prstGeom>
          </p:spPr>
        </p:pic>
        <p:pic>
          <p:nvPicPr>
            <p:cNvPr id="17" name="Picture 2" descr="Microsoft Outlook — Википедия">
              <a:extLst>
                <a:ext uri="{FF2B5EF4-FFF2-40B4-BE49-F238E27FC236}">
                  <a16:creationId xmlns:a16="http://schemas.microsoft.com/office/drawing/2014/main" id="{E227768C-0A2D-48B8-BD6C-47AA553CD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474" y="3494621"/>
              <a:ext cx="936427" cy="87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Mozilla Thunderbird — Википедия">
              <a:extLst>
                <a:ext uri="{FF2B5EF4-FFF2-40B4-BE49-F238E27FC236}">
                  <a16:creationId xmlns:a16="http://schemas.microsoft.com/office/drawing/2014/main" id="{E939CB62-702F-4112-AB70-F0D9A4F95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8966" y="3531431"/>
              <a:ext cx="940000" cy="92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File:Mail (iOS).svg - Wikimedia Commons">
              <a:extLst>
                <a:ext uri="{FF2B5EF4-FFF2-40B4-BE49-F238E27FC236}">
                  <a16:creationId xmlns:a16="http://schemas.microsoft.com/office/drawing/2014/main" id="{BCDD4D9A-169E-43EE-BBB0-7A973F969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6202" y="3556181"/>
              <a:ext cx="803524" cy="80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4">
            <a:extLst>
              <a:ext uri="{FF2B5EF4-FFF2-40B4-BE49-F238E27FC236}">
                <a16:creationId xmlns:a16="http://schemas.microsoft.com/office/drawing/2014/main" id="{3B79B9D3-F959-4084-AC70-74CD9982A1C5}"/>
              </a:ext>
            </a:extLst>
          </p:cNvPr>
          <p:cNvSpPr/>
          <p:nvPr/>
        </p:nvSpPr>
        <p:spPr>
          <a:xfrm>
            <a:off x="391978" y="5770932"/>
            <a:ext cx="7483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2050A"/>
                </a:solidFill>
              </a:rPr>
              <a:t>* Возможно ограничение скорости при больших объемах данных</a:t>
            </a:r>
          </a:p>
        </p:txBody>
      </p:sp>
      <p:pic>
        <p:nvPicPr>
          <p:cNvPr id="20" name="Picture 31">
            <a:extLst>
              <a:ext uri="{FF2B5EF4-FFF2-40B4-BE49-F238E27FC236}">
                <a16:creationId xmlns:a16="http://schemas.microsoft.com/office/drawing/2014/main" id="{3273D62B-3C8A-41CC-BC36-34B0B71918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78" y="241106"/>
            <a:ext cx="2072947" cy="53625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41AABC5-D1F0-486C-B5A9-37D6321D83F9}"/>
              </a:ext>
            </a:extLst>
          </p:cNvPr>
          <p:cNvSpPr txBox="1">
            <a:spLocks/>
          </p:cNvSpPr>
          <p:nvPr/>
        </p:nvSpPr>
        <p:spPr>
          <a:xfrm>
            <a:off x="3702085" y="292335"/>
            <a:ext cx="8324295" cy="690980"/>
          </a:xfrm>
          <a:prstGeom prst="rect">
            <a:avLst/>
          </a:prstGeom>
        </p:spPr>
        <p:txBody>
          <a:bodyPr vert="horz" lIns="0" tIns="41459" rIns="82918" bIns="41459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r">
              <a:tabLst>
                <a:tab pos="74856" algn="l"/>
              </a:tabLst>
            </a:pPr>
            <a:r>
              <a:rPr lang="ru-RU" sz="2176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приложений</a:t>
            </a:r>
          </a:p>
          <a:p>
            <a:pPr algn="r">
              <a:tabLst>
                <a:tab pos="74856" algn="l"/>
              </a:tabLst>
            </a:pPr>
            <a:endParaRPr lang="ru-RU" sz="2176" dirty="0">
              <a:solidFill>
                <a:srgbClr val="FF9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tabLst>
                <a:tab pos="74856" algn="l"/>
              </a:tabLst>
            </a:pPr>
            <a:endParaRPr lang="ru-RU" sz="272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Рисунок 2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DEFB0C2-F2B7-4FAC-83AF-EC75C4BD0A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5">
            <a:extLst>
              <a:ext uri="{FF2B5EF4-FFF2-40B4-BE49-F238E27FC236}">
                <a16:creationId xmlns:a16="http://schemas.microsoft.com/office/drawing/2014/main" id="{07B23B32-6D4C-7E49-A39C-4182A8394A36}"/>
              </a:ext>
            </a:extLst>
          </p:cNvPr>
          <p:cNvSpPr txBox="1">
            <a:spLocks/>
          </p:cNvSpPr>
          <p:nvPr/>
        </p:nvSpPr>
        <p:spPr>
          <a:xfrm>
            <a:off x="511208" y="4900191"/>
            <a:ext cx="5644116" cy="1159846"/>
          </a:xfrm>
          <a:prstGeom prst="rect">
            <a:avLst/>
          </a:prstGeom>
        </p:spPr>
        <p:txBody>
          <a:bodyPr vert="horz" wrap="square" lIns="0" tIns="1382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310942" indent="-310942">
              <a:lnSpc>
                <a:spcPct val="120000"/>
              </a:lnSpc>
              <a:spcAft>
                <a:spcPts val="544"/>
              </a:spcAft>
              <a:buClr>
                <a:srgbClr val="FF9300"/>
              </a:buClr>
              <a:buFont typeface="Arial" panose="020B0604020202020204" pitchFamily="34" charset="0"/>
              <a:buChar char="•"/>
            </a:pPr>
            <a:r>
              <a:rPr lang="ru-RU" altLang="en-US" sz="1904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Гибкая ценовая политика </a:t>
            </a:r>
          </a:p>
          <a:p>
            <a:pPr marL="310942" indent="-310942">
              <a:lnSpc>
                <a:spcPct val="120000"/>
              </a:lnSpc>
              <a:spcAft>
                <a:spcPts val="544"/>
              </a:spcAft>
              <a:buClr>
                <a:srgbClr val="FF9300"/>
              </a:buClr>
              <a:buFont typeface="Arial" panose="020B0604020202020204" pitchFamily="34" charset="0"/>
              <a:buChar char="•"/>
            </a:pPr>
            <a:r>
              <a:rPr lang="ru-RU" altLang="en-US" sz="1904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Техническая поддержка 24/7</a:t>
            </a:r>
          </a:p>
          <a:p>
            <a:pPr marL="310942" indent="-310942">
              <a:lnSpc>
                <a:spcPct val="120000"/>
              </a:lnSpc>
              <a:spcAft>
                <a:spcPts val="544"/>
              </a:spcAft>
              <a:buClr>
                <a:srgbClr val="FF9300"/>
              </a:buClr>
              <a:buFont typeface="Arial" panose="020B0604020202020204" pitchFamily="34" charset="0"/>
              <a:buChar char="•"/>
            </a:pPr>
            <a:r>
              <a:rPr lang="ru-RU" altLang="en-US" sz="1904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Документация на русском</a:t>
            </a:r>
            <a:r>
              <a:rPr lang="en-US" altLang="en-US" sz="1904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en-US" sz="1904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языке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D23948-C5E1-B64A-9D82-20C96EE12BD6}"/>
              </a:ext>
            </a:extLst>
          </p:cNvPr>
          <p:cNvSpPr/>
          <p:nvPr/>
        </p:nvSpPr>
        <p:spPr>
          <a:xfrm>
            <a:off x="164464" y="665164"/>
            <a:ext cx="127285" cy="12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32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FE078A2-9962-3F46-9FD3-12AE3CAA67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78" y="241106"/>
            <a:ext cx="2072947" cy="53625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2662FDF-266A-404A-A328-30BC9A585674}"/>
              </a:ext>
            </a:extLst>
          </p:cNvPr>
          <p:cNvSpPr txBox="1">
            <a:spLocks/>
          </p:cNvSpPr>
          <p:nvPr/>
        </p:nvSpPr>
        <p:spPr>
          <a:xfrm>
            <a:off x="3539365" y="292335"/>
            <a:ext cx="8324295" cy="690980"/>
          </a:xfrm>
          <a:prstGeom prst="rect">
            <a:avLst/>
          </a:prstGeom>
        </p:spPr>
        <p:txBody>
          <a:bodyPr vert="horz" lIns="0" tIns="41459" rIns="82918" bIns="41459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r">
              <a:tabLst>
                <a:tab pos="74856" algn="l"/>
              </a:tabLst>
            </a:pPr>
            <a:r>
              <a:rPr lang="ru-RU" sz="2176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Импортозамещение</a:t>
            </a:r>
          </a:p>
          <a:p>
            <a:pPr algn="r">
              <a:tabLst>
                <a:tab pos="74856" algn="l"/>
              </a:tabLst>
            </a:pPr>
            <a:endParaRPr lang="ru-RU" sz="2176" dirty="0">
              <a:solidFill>
                <a:srgbClr val="FF9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tabLst>
                <a:tab pos="74856" algn="l"/>
              </a:tabLst>
            </a:pPr>
            <a:endParaRPr lang="ru-RU" sz="272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16" descr="http://vtorrente.pp.ua/_ld/55/5545.png">
            <a:extLst>
              <a:ext uri="{FF2B5EF4-FFF2-40B4-BE49-F238E27FC236}">
                <a16:creationId xmlns:a16="http://schemas.microsoft.com/office/drawing/2014/main" id="{F18441CD-88AD-4B25-B7BF-07E7E9F9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516" y="950373"/>
            <a:ext cx="966325" cy="6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store.softline.ru/uploads/resizer/aHR0cDovL2NhcnQuc29mdGxpbmUucnUvcGljdHVyZXMvbm9kZXMvMTMvY2MvNjUvYWYvY2QvN2QvYjEvM2QvMmIvb3JpZ2luLnBuZw==/origin.png">
            <a:extLst>
              <a:ext uri="{FF2B5EF4-FFF2-40B4-BE49-F238E27FC236}">
                <a16:creationId xmlns:a16="http://schemas.microsoft.com/office/drawing/2014/main" id="{EDA40A92-70AD-4568-8C55-C0BE589FF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1535" y="1724560"/>
            <a:ext cx="1078111" cy="4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s://upload.wikimedia.org/wikipedia/en/thumb/d/da/MCST_company_logo.png/220px-MCST_company_logo.png">
            <a:extLst>
              <a:ext uri="{FF2B5EF4-FFF2-40B4-BE49-F238E27FC236}">
                <a16:creationId xmlns:a16="http://schemas.microsoft.com/office/drawing/2014/main" id="{BD99768E-7928-42F9-B845-B49840B3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5415" y="2819667"/>
            <a:ext cx="1302182" cy="41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Операционная система специального назначения «Astra Linux Special Edition»  - Цифровой маркетплейс - Цифровые платформы">
            <a:extLst>
              <a:ext uri="{FF2B5EF4-FFF2-40B4-BE49-F238E27FC236}">
                <a16:creationId xmlns:a16="http://schemas.microsoft.com/office/drawing/2014/main" id="{579C958E-90F2-41C4-850A-CFF69FDA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1875" y="809192"/>
            <a:ext cx="1819252" cy="6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Байкал Электроникс (Baikal Electronics)">
            <a:extLst>
              <a:ext uri="{FF2B5EF4-FFF2-40B4-BE49-F238E27FC236}">
                <a16:creationId xmlns:a16="http://schemas.microsoft.com/office/drawing/2014/main" id="{407A2BA9-4868-42A2-B076-08BF85CC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7763" y="2049626"/>
            <a:ext cx="1675613" cy="9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Операционная система &amp;quot;ОСь&amp;quot; - Цифровой маркетплейс - Цифровые платформы">
            <a:extLst>
              <a:ext uri="{FF2B5EF4-FFF2-40B4-BE49-F238E27FC236}">
                <a16:creationId xmlns:a16="http://schemas.microsoft.com/office/drawing/2014/main" id="{DE2E0F52-14A8-4F02-ABCE-A8B17363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9284" y="2747104"/>
            <a:ext cx="637703" cy="6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625003-0BE8-45CC-8CBB-91552F54F30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274" y="1890262"/>
            <a:ext cx="1267543" cy="622844"/>
          </a:xfrm>
          <a:prstGeom prst="rect">
            <a:avLst/>
          </a:prstGeom>
        </p:spPr>
      </p:pic>
      <p:pic>
        <p:nvPicPr>
          <p:cNvPr id="20" name="Picture 8" descr="Операционная система общего назначения (ОСОН) &amp;quot;ОСнова&amp;quot;">
            <a:extLst>
              <a:ext uri="{FF2B5EF4-FFF2-40B4-BE49-F238E27FC236}">
                <a16:creationId xmlns:a16="http://schemas.microsoft.com/office/drawing/2014/main" id="{12173BB8-C9E8-475D-B9DC-4369C890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1648" y="941736"/>
            <a:ext cx="725819" cy="6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1EB816-039D-424B-A1C3-F65B85EB2EC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214" r="10893" b="6673"/>
          <a:stretch/>
        </p:blipFill>
        <p:spPr>
          <a:xfrm>
            <a:off x="247342" y="905404"/>
            <a:ext cx="6105146" cy="3731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6002" name="Picture 2" descr="InfoWatch">
            <a:extLst>
              <a:ext uri="{FF2B5EF4-FFF2-40B4-BE49-F238E27FC236}">
                <a16:creationId xmlns:a16="http://schemas.microsoft.com/office/drawing/2014/main" id="{A4B55A65-D531-4D8C-BDC8-599C541FE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3" b="39406"/>
          <a:stretch/>
        </p:blipFill>
        <p:spPr bwMode="auto">
          <a:xfrm>
            <a:off x="9241593" y="4548227"/>
            <a:ext cx="2118774" cy="5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4" name="Picture 4" descr="Торговая марка №707640 – Р7-ОФИС: владелец торгового знака и другие данные  | РБК Компании">
            <a:extLst>
              <a:ext uri="{FF2B5EF4-FFF2-40B4-BE49-F238E27FC236}">
                <a16:creationId xmlns:a16="http://schemas.microsoft.com/office/drawing/2014/main" id="{924704AD-91FA-4B9F-9C4F-BE03767F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8" y="2983352"/>
            <a:ext cx="1751197" cy="4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Медиа-кит МойОфис">
            <a:extLst>
              <a:ext uri="{FF2B5EF4-FFF2-40B4-BE49-F238E27FC236}">
                <a16:creationId xmlns:a16="http://schemas.microsoft.com/office/drawing/2014/main" id="{C31FC6CF-8FD5-48CF-B6D5-E4F0D9BC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02" y="3652558"/>
            <a:ext cx="1634799" cy="4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6" name="Picture 6" descr="Программные антивирусные решения Kaspersky - купить в Казани">
            <a:extLst>
              <a:ext uri="{FF2B5EF4-FFF2-40B4-BE49-F238E27FC236}">
                <a16:creationId xmlns:a16="http://schemas.microsoft.com/office/drawing/2014/main" id="{D9A1C77A-F31A-4CCE-ADFB-0640F063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93" y="4834389"/>
            <a:ext cx="1634799" cy="4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Главная - Vinteo">
            <a:extLst>
              <a:ext uri="{FF2B5EF4-FFF2-40B4-BE49-F238E27FC236}">
                <a16:creationId xmlns:a16="http://schemas.microsoft.com/office/drawing/2014/main" id="{DEF69E60-35BE-4896-A642-7F3DE5E67E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7084" y="3290804"/>
            <a:ext cx="276393" cy="2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18" tIns="41459" rIns="82918" bIns="41459" numCol="1" anchor="t" anchorCtr="0" compatLnSpc="1">
            <a:prstTxWarp prst="textNoShape">
              <a:avLst/>
            </a:prstTxWarp>
          </a:bodyPr>
          <a:lstStyle/>
          <a:p>
            <a:endParaRPr lang="ru-RU" sz="1632"/>
          </a:p>
        </p:txBody>
      </p:sp>
      <p:pic>
        <p:nvPicPr>
          <p:cNvPr id="256012" name="Picture 12" descr="Vinteo – Премия «CIPR DIGITAL»">
            <a:extLst>
              <a:ext uri="{FF2B5EF4-FFF2-40B4-BE49-F238E27FC236}">
                <a16:creationId xmlns:a16="http://schemas.microsoft.com/office/drawing/2014/main" id="{EA2F554F-48A1-4523-8E95-BF512FF90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b="34658"/>
          <a:stretch/>
        </p:blipFill>
        <p:spPr bwMode="auto">
          <a:xfrm>
            <a:off x="9066965" y="3935956"/>
            <a:ext cx="1769052" cy="5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14" name="Picture 14" descr="Video Conferencing Software for Secure Communication — TrueConf">
            <a:extLst>
              <a:ext uri="{FF2B5EF4-FFF2-40B4-BE49-F238E27FC236}">
                <a16:creationId xmlns:a16="http://schemas.microsoft.com/office/drawing/2014/main" id="{963E5DA5-8FA2-4F5B-8660-32CE1840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875" y="3479678"/>
            <a:ext cx="1457328" cy="3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AF48C6-B111-4EFD-B79A-31EF047C43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483" y="1859307"/>
            <a:ext cx="1078112" cy="60998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A079B8-E4C0-4965-B941-2E4E38968D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1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672B26-E466-4962-BC85-292487FE2666}"/>
              </a:ext>
            </a:extLst>
          </p:cNvPr>
          <p:cNvSpPr/>
          <p:nvPr/>
        </p:nvSpPr>
        <p:spPr>
          <a:xfrm>
            <a:off x="1255368" y="1230786"/>
            <a:ext cx="5172270" cy="512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Кроссплатформенность</a:t>
            </a:r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Решение доступно на всех основных типах платформ</a:t>
            </a:r>
          </a:p>
          <a:p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Адаптивность</a:t>
            </a:r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Интеграция с большинством инфраструктурных решений</a:t>
            </a:r>
          </a:p>
          <a:p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Масштабирование</a:t>
            </a:r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25 до миллионов пользователей в больших кластерных системах </a:t>
            </a:r>
          </a:p>
          <a:p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Отказоустойчивость</a:t>
            </a:r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Динамические кластеры для масштабирования без остановки сервисов</a:t>
            </a:r>
          </a:p>
          <a:p>
            <a:endParaRPr lang="ru-RU" sz="1723" b="1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Финансовая эффективность</a:t>
            </a:r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2 раз выгоднее решений других вендоров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FEA319-3ECE-4F29-A04B-7D9D834295FC}"/>
              </a:ext>
            </a:extLst>
          </p:cNvPr>
          <p:cNvSpPr/>
          <p:nvPr/>
        </p:nvSpPr>
        <p:spPr>
          <a:xfrm>
            <a:off x="7919915" y="1272844"/>
            <a:ext cx="3626546" cy="5141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Безопасность</a:t>
            </a:r>
          </a:p>
          <a:p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спроектирована для эффективной работы в открытых сетях. </a:t>
            </a:r>
            <a:r>
              <a:rPr lang="en-US" sz="1723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Обеспечивает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723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безопасность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723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723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сетевом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</a:t>
            </a:r>
            <a:r>
              <a:rPr lang="en-US" sz="1723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клиентском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723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уровнях</a:t>
            </a:r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b="1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Проприетарность</a:t>
            </a:r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Собственный программный код, написанный «с нуля»</a:t>
            </a:r>
          </a:p>
          <a:p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Импортозамещение</a:t>
            </a:r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внесено в реестр Минкомсвязи и сертифицировано ФСТЭК России</a:t>
            </a:r>
          </a:p>
          <a:p>
            <a:endParaRPr lang="ru-RU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F98C3B-3797-405F-B1ED-2C39F10B56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7" y="4415056"/>
            <a:ext cx="871980" cy="8719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ACF145-BC7D-4404-AE9E-73698CABEE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89" y="3465499"/>
            <a:ext cx="749804" cy="749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A4B21D-8B76-497F-B46A-5A3E7E7B1C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88" y="2372691"/>
            <a:ext cx="1110884" cy="7687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CD4C18-E2F9-4791-B8AC-2B3D9BAB19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4" y="1201649"/>
            <a:ext cx="879371" cy="87937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F72ADC-E33C-4C11-A5A2-07DEB11449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37" y="5388356"/>
            <a:ext cx="852789" cy="8527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BB2CB3-C659-439B-ABF2-001F31F5AD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831" y="1365832"/>
            <a:ext cx="766383" cy="887533"/>
          </a:xfrm>
          <a:prstGeom prst="rect">
            <a:avLst/>
          </a:prstGeom>
        </p:spPr>
      </p:pic>
      <p:pic>
        <p:nvPicPr>
          <p:cNvPr id="20" name="Picture 31">
            <a:extLst>
              <a:ext uri="{FF2B5EF4-FFF2-40B4-BE49-F238E27FC236}">
                <a16:creationId xmlns:a16="http://schemas.microsoft.com/office/drawing/2014/main" id="{72E4643D-553B-4279-805C-019E06C0E5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78" y="241106"/>
            <a:ext cx="2072947" cy="53625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5EE4EDD-5E0D-4A24-A82F-55715ADBE5BC}"/>
              </a:ext>
            </a:extLst>
          </p:cNvPr>
          <p:cNvSpPr txBox="1">
            <a:spLocks/>
          </p:cNvSpPr>
          <p:nvPr/>
        </p:nvSpPr>
        <p:spPr>
          <a:xfrm>
            <a:off x="5268720" y="348464"/>
            <a:ext cx="6415926" cy="662285"/>
          </a:xfrm>
          <a:prstGeom prst="rect">
            <a:avLst/>
          </a:prstGeom>
        </p:spPr>
        <p:txBody>
          <a:bodyPr vert="horz" lIns="0" tIns="41457" rIns="82915" bIns="41457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r">
              <a:tabLst>
                <a:tab pos="74851" algn="l"/>
              </a:tabLst>
            </a:pPr>
            <a:r>
              <a:rPr lang="ru-RU" sz="2176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  <a:endParaRPr lang="ru-RU" sz="2176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E0A57A-24BF-42E0-BD6F-49431052ED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893" y="3250892"/>
            <a:ext cx="761939" cy="7619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BB1A456-7F07-477D-B628-E751B3028D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831" y="4487095"/>
            <a:ext cx="1062440" cy="106430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67B77B7-3E10-4A59-BE40-757C4C59B2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6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F1F2BDE-3F27-4101-B80E-7664DE8A0211}"/>
              </a:ext>
            </a:extLst>
          </p:cNvPr>
          <p:cNvSpPr/>
          <p:nvPr/>
        </p:nvSpPr>
        <p:spPr>
          <a:xfrm>
            <a:off x="6857971" y="1914067"/>
            <a:ext cx="5071530" cy="2378499"/>
          </a:xfrm>
          <a:prstGeom prst="rect">
            <a:avLst/>
          </a:prstGeom>
          <a:solidFill>
            <a:srgbClr val="020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00A3E0"/>
              </a:highlight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1D57EF6E-E564-45DD-8F41-F016A07136BA}"/>
              </a:ext>
            </a:extLst>
          </p:cNvPr>
          <p:cNvSpPr txBox="1">
            <a:spLocks/>
          </p:cNvSpPr>
          <p:nvPr/>
        </p:nvSpPr>
        <p:spPr>
          <a:xfrm>
            <a:off x="561003" y="1950996"/>
            <a:ext cx="5955168" cy="2501903"/>
          </a:xfrm>
          <a:prstGeom prst="rect">
            <a:avLst/>
          </a:prstGeom>
        </p:spPr>
        <p:txBody>
          <a:bodyPr vert="horz" wrap="square" lIns="0" tIns="1524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342851" indent="-34285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Миграция по стандартным протоколам </a:t>
            </a:r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IMAP, </a:t>
            </a:r>
            <a:r>
              <a:rPr lang="en-US" sz="1723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CalDAV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723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CardDav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др.)</a:t>
            </a:r>
            <a:endParaRPr lang="en-US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851" indent="-34285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Миграция через файловую систему </a:t>
            </a:r>
            <a:r>
              <a:rPr lang="ru-RU" alt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 случае совпадения форматов почтовых ящиков: </a:t>
            </a:r>
            <a:r>
              <a:rPr lang="en-US" sz="1723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mbox</a:t>
            </a:r>
            <a:r>
              <a:rPr 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</a:t>
            </a:r>
            <a:r>
              <a:rPr lang="en-US" sz="1723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Maildir</a:t>
            </a:r>
            <a:r>
              <a:rPr lang="ru-RU" alt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342851" indent="-34285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Базовая утилита миграции по </a:t>
            </a:r>
            <a:r>
              <a:rPr lang="en-US" sz="1723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MAPI</a:t>
            </a:r>
            <a:endParaRPr lang="en-US" altLang="en-US" sz="1723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851" indent="-34285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en-US" sz="21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25991344-50D0-42CF-9405-90852CCF9111}"/>
              </a:ext>
            </a:extLst>
          </p:cNvPr>
          <p:cNvSpPr txBox="1">
            <a:spLocks/>
          </p:cNvSpPr>
          <p:nvPr/>
        </p:nvSpPr>
        <p:spPr>
          <a:xfrm>
            <a:off x="7080469" y="2011894"/>
            <a:ext cx="4626534" cy="1967655"/>
          </a:xfrm>
          <a:prstGeom prst="rect">
            <a:avLst/>
          </a:prstGeom>
        </p:spPr>
        <p:txBody>
          <a:bodyPr vert="horz" wrap="square" lIns="0" tIns="1524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723" b="1" kern="0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Минимум </a:t>
            </a:r>
            <a:r>
              <a:rPr lang="ru-RU" altLang="en-US" sz="1723" b="1" kern="0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дополнительного оборудования: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altLang="en-US" sz="1723" kern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выполнения стандартной миграции необходимо 2 Ядра и 4 Гб. оперативной памяти + СХД (по объему данных </a:t>
            </a:r>
            <a:r>
              <a:rPr lang="ru-RU" altLang="en-US" sz="1723" kern="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мигрируемых</a:t>
            </a:r>
            <a:r>
              <a:rPr lang="ru-RU" altLang="en-US" sz="1723" kern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пользователей)</a:t>
            </a:r>
            <a:endParaRPr lang="en-US" altLang="en-US" sz="1723" kern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57031F71-69B1-4D1C-9EB2-D2D24D38D32F}"/>
              </a:ext>
            </a:extLst>
          </p:cNvPr>
          <p:cNvSpPr txBox="1">
            <a:spLocks/>
          </p:cNvSpPr>
          <p:nvPr/>
        </p:nvSpPr>
        <p:spPr>
          <a:xfrm>
            <a:off x="561003" y="5009922"/>
            <a:ext cx="12569953" cy="1152303"/>
          </a:xfrm>
          <a:prstGeom prst="rect">
            <a:avLst/>
          </a:prstGeom>
        </p:spPr>
        <p:txBody>
          <a:bodyPr vert="horz" wrap="square" lIns="0" tIns="1524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Сроки миграции зависят от :</a:t>
            </a:r>
          </a:p>
          <a:p>
            <a:pPr marL="342851" indent="-342851">
              <a:lnSpc>
                <a:spcPct val="120000"/>
              </a:lnSpc>
              <a:spcAft>
                <a:spcPts val="600"/>
              </a:spcAft>
              <a:buClr>
                <a:srgbClr val="FF9300"/>
              </a:buClr>
              <a:buFont typeface="Arial" panose="020B0604020202020204" pitchFamily="34" charset="0"/>
              <a:buChar char="•"/>
            </a:pPr>
            <a:r>
              <a:rPr lang="ru-RU" alt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Объема данных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ru-RU" altLang="en-US" sz="21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FF7DBE6-859B-47A0-A9F0-59B2A475A842}"/>
              </a:ext>
            </a:extLst>
          </p:cNvPr>
          <p:cNvSpPr txBox="1">
            <a:spLocks/>
          </p:cNvSpPr>
          <p:nvPr/>
        </p:nvSpPr>
        <p:spPr>
          <a:xfrm>
            <a:off x="3937400" y="5387083"/>
            <a:ext cx="2617828" cy="299890"/>
          </a:xfrm>
          <a:prstGeom prst="rect">
            <a:avLst/>
          </a:prstGeom>
        </p:spPr>
        <p:txBody>
          <a:bodyPr vert="horz" wrap="square" lIns="0" tIns="1524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342851" indent="-342851">
              <a:lnSpc>
                <a:spcPct val="120000"/>
              </a:lnSpc>
              <a:spcAft>
                <a:spcPts val="600"/>
              </a:spcAft>
              <a:buClr>
                <a:srgbClr val="FF9300"/>
              </a:buClr>
              <a:buFont typeface="Arial" panose="020B0604020202020204" pitchFamily="34" charset="0"/>
              <a:buChar char="•"/>
            </a:pPr>
            <a:r>
              <a:rPr lang="ru-RU" alt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Типа миграции </a:t>
            </a: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5C4EAB29-43B8-4749-9F40-1172CE3CF3E4}"/>
              </a:ext>
            </a:extLst>
          </p:cNvPr>
          <p:cNvSpPr txBox="1">
            <a:spLocks/>
          </p:cNvSpPr>
          <p:nvPr/>
        </p:nvSpPr>
        <p:spPr>
          <a:xfrm>
            <a:off x="6978298" y="5374227"/>
            <a:ext cx="5004722" cy="299890"/>
          </a:xfrm>
          <a:prstGeom prst="rect">
            <a:avLst/>
          </a:prstGeom>
        </p:spPr>
        <p:txBody>
          <a:bodyPr vert="horz" wrap="square" lIns="0" tIns="1524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342851" indent="-342851">
              <a:lnSpc>
                <a:spcPct val="120000"/>
              </a:lnSpc>
              <a:spcAft>
                <a:spcPts val="600"/>
              </a:spcAft>
              <a:buClr>
                <a:srgbClr val="FF9300"/>
              </a:buClr>
              <a:buFont typeface="Arial" panose="020B0604020202020204" pitchFamily="34" charset="0"/>
              <a:buChar char="•"/>
            </a:pPr>
            <a:r>
              <a:rPr lang="ru-RU" alt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Возможности мигрировать в </a:t>
            </a:r>
            <a:r>
              <a:rPr lang="en-US" alt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n-</a:t>
            </a:r>
            <a:r>
              <a:rPr lang="ru-RU" altLang="en-US" sz="1723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потоков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0D6282-9C6E-4EA6-BC11-5755E68A4DA7}"/>
              </a:ext>
            </a:extLst>
          </p:cNvPr>
          <p:cNvSpPr/>
          <p:nvPr/>
        </p:nvSpPr>
        <p:spPr>
          <a:xfrm>
            <a:off x="371408" y="4514782"/>
            <a:ext cx="11611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совместного существования двух почтовых серверов </a:t>
            </a:r>
            <a:r>
              <a:rPr lang="en-US" b="1" kern="0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CGP </a:t>
            </a:r>
            <a:r>
              <a:rPr lang="ru-RU" b="1" kern="0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n-US" b="1" kern="0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Exchange</a:t>
            </a:r>
            <a:r>
              <a:rPr lang="ru-RU" b="1" kern="0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7A8A6981-9DFA-48F1-9646-16265E750B8C}"/>
              </a:ext>
            </a:extLst>
          </p:cNvPr>
          <p:cNvSpPr/>
          <p:nvPr/>
        </p:nvSpPr>
        <p:spPr>
          <a:xfrm>
            <a:off x="466880" y="6278641"/>
            <a:ext cx="7483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2050A"/>
                </a:solidFill>
              </a:rPr>
              <a:t>* </a:t>
            </a:r>
            <a:r>
              <a:rPr lang="en-US" sz="1200" dirty="0">
                <a:solidFill>
                  <a:srgbClr val="02050A"/>
                </a:solidFill>
              </a:rPr>
              <a:t>ME </a:t>
            </a:r>
            <a:r>
              <a:rPr lang="ru-RU" sz="1200" dirty="0">
                <a:solidFill>
                  <a:srgbClr val="02050A"/>
                </a:solidFill>
              </a:rPr>
              <a:t>2003, 2007 ограничивает функционал </a:t>
            </a:r>
            <a:r>
              <a:rPr lang="en-US" sz="1200" dirty="0">
                <a:solidFill>
                  <a:srgbClr val="02050A"/>
                </a:solidFill>
              </a:rPr>
              <a:t>CGP </a:t>
            </a:r>
            <a:r>
              <a:rPr lang="ru-RU" sz="1200" dirty="0">
                <a:solidFill>
                  <a:srgbClr val="02050A"/>
                </a:solidFill>
              </a:rPr>
              <a:t>в виду неразвитой системы правил перенаправления почты</a:t>
            </a:r>
          </a:p>
          <a:p>
            <a:endParaRPr lang="ru-RU" sz="1200" dirty="0"/>
          </a:p>
        </p:txBody>
      </p:sp>
      <p:pic>
        <p:nvPicPr>
          <p:cNvPr id="18" name="Picture 31">
            <a:extLst>
              <a:ext uri="{FF2B5EF4-FFF2-40B4-BE49-F238E27FC236}">
                <a16:creationId xmlns:a16="http://schemas.microsoft.com/office/drawing/2014/main" id="{834D269F-9389-4998-8CD0-59F0ABAEE4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78" y="241106"/>
            <a:ext cx="2072947" cy="53625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F77923E-C5FA-4363-A337-8CEA72C3A891}"/>
              </a:ext>
            </a:extLst>
          </p:cNvPr>
          <p:cNvSpPr txBox="1">
            <a:spLocks/>
          </p:cNvSpPr>
          <p:nvPr/>
        </p:nvSpPr>
        <p:spPr>
          <a:xfrm>
            <a:off x="3702085" y="292335"/>
            <a:ext cx="8324295" cy="690980"/>
          </a:xfrm>
          <a:prstGeom prst="rect">
            <a:avLst/>
          </a:prstGeom>
        </p:spPr>
        <p:txBody>
          <a:bodyPr vert="horz" lIns="0" tIns="41459" rIns="82918" bIns="41459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r">
              <a:tabLst>
                <a:tab pos="74856" algn="l"/>
              </a:tabLst>
            </a:pPr>
            <a:r>
              <a:rPr lang="ru-RU" sz="2176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Типы миграции</a:t>
            </a:r>
          </a:p>
          <a:p>
            <a:pPr algn="r">
              <a:tabLst>
                <a:tab pos="74856" algn="l"/>
              </a:tabLst>
            </a:pPr>
            <a:endParaRPr lang="ru-RU" sz="2176" dirty="0">
              <a:solidFill>
                <a:srgbClr val="FF9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tabLst>
                <a:tab pos="74856" algn="l"/>
              </a:tabLst>
            </a:pPr>
            <a:endParaRPr lang="ru-RU" sz="272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Рисунок 2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8508DB6-0880-4EA8-80F2-4A7C6BEF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26" y="6074095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3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8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Слайд think-cell" r:id="rId7" imgW="416" imgH="416" progId="TCLayout.ActiveDocument.1">
                  <p:embed/>
                </p:oleObj>
              </mc:Choice>
              <mc:Fallback>
                <p:oleObj name="Слайд think-cell" r:id="rId7" imgW="416" imgH="41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96D23948-C5E1-B64A-9D82-20C96EE12BD6}"/>
              </a:ext>
            </a:extLst>
          </p:cNvPr>
          <p:cNvSpPr/>
          <p:nvPr/>
        </p:nvSpPr>
        <p:spPr>
          <a:xfrm>
            <a:off x="164464" y="665164"/>
            <a:ext cx="127285" cy="12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632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FE078A2-9962-3F46-9FD3-12AE3CAA67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78" y="241106"/>
            <a:ext cx="2072947" cy="5362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5DB44D-D399-0E4A-8E44-F524CA55351B}"/>
              </a:ext>
            </a:extLst>
          </p:cNvPr>
          <p:cNvSpPr/>
          <p:nvPr/>
        </p:nvSpPr>
        <p:spPr>
          <a:xfrm>
            <a:off x="499762" y="1701546"/>
            <a:ext cx="3494397" cy="3385816"/>
          </a:xfrm>
          <a:prstGeom prst="rect">
            <a:avLst/>
          </a:prstGeom>
          <a:solidFill>
            <a:srgbClr val="ED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632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99639-A08E-7241-BF0F-1B454099F302}"/>
              </a:ext>
            </a:extLst>
          </p:cNvPr>
          <p:cNvSpPr txBox="1"/>
          <p:nvPr/>
        </p:nvSpPr>
        <p:spPr>
          <a:xfrm>
            <a:off x="1472699" y="2143463"/>
            <a:ext cx="2556635" cy="39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1995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 Plus</a:t>
            </a: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76B1820D-C74D-204A-8F69-685C9B0C770A}"/>
              </a:ext>
            </a:extLst>
          </p:cNvPr>
          <p:cNvSpPr txBox="1">
            <a:spLocks/>
          </p:cNvSpPr>
          <p:nvPr/>
        </p:nvSpPr>
        <p:spPr>
          <a:xfrm>
            <a:off x="952274" y="2842584"/>
            <a:ext cx="1436132" cy="696193"/>
          </a:xfrm>
          <a:prstGeom prst="rect">
            <a:avLst/>
          </a:prstGeom>
        </p:spPr>
        <p:txBody>
          <a:bodyPr vert="horz" wrap="square" lIns="0" tIns="1382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2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Почта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2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Календари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2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3132B9-6071-2942-9BE4-CB1B1F7E3917}"/>
              </a:ext>
            </a:extLst>
          </p:cNvPr>
          <p:cNvSpPr/>
          <p:nvPr/>
        </p:nvSpPr>
        <p:spPr>
          <a:xfrm>
            <a:off x="4303394" y="1701545"/>
            <a:ext cx="3494397" cy="4331838"/>
          </a:xfrm>
          <a:prstGeom prst="rect">
            <a:avLst/>
          </a:prstGeom>
          <a:solidFill>
            <a:srgbClr val="DD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632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DF0596-8803-1C45-A250-6613D777EE4A}"/>
              </a:ext>
            </a:extLst>
          </p:cNvPr>
          <p:cNvSpPr/>
          <p:nvPr/>
        </p:nvSpPr>
        <p:spPr>
          <a:xfrm>
            <a:off x="8060364" y="1701543"/>
            <a:ext cx="3494397" cy="4567339"/>
          </a:xfrm>
          <a:prstGeom prst="rect">
            <a:avLst/>
          </a:prstGeom>
          <a:solidFill>
            <a:srgbClr val="FB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632" dirty="0"/>
          </a:p>
        </p:txBody>
      </p:sp>
      <p:sp>
        <p:nvSpPr>
          <p:cNvPr id="37" name="object 15">
            <a:extLst>
              <a:ext uri="{FF2B5EF4-FFF2-40B4-BE49-F238E27FC236}">
                <a16:creationId xmlns:a16="http://schemas.microsoft.com/office/drawing/2014/main" id="{CE12BC9B-E9D7-1346-9BF3-5E65F41D452B}"/>
              </a:ext>
            </a:extLst>
          </p:cNvPr>
          <p:cNvSpPr txBox="1">
            <a:spLocks/>
          </p:cNvSpPr>
          <p:nvPr/>
        </p:nvSpPr>
        <p:spPr>
          <a:xfrm>
            <a:off x="2430920" y="2742473"/>
            <a:ext cx="1190724" cy="696193"/>
          </a:xfrm>
          <a:prstGeom prst="rect">
            <a:avLst/>
          </a:prstGeom>
        </p:spPr>
        <p:txBody>
          <a:bodyPr vert="horz" wrap="square" lIns="0" tIns="1382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2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2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Заметки 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2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Папки</a:t>
            </a:r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8DA6C2CD-6B9F-7D4F-BCB0-264861AE3A71}"/>
              </a:ext>
            </a:extLst>
          </p:cNvPr>
          <p:cNvSpPr txBox="1">
            <a:spLocks/>
          </p:cNvSpPr>
          <p:nvPr/>
        </p:nvSpPr>
        <p:spPr>
          <a:xfrm>
            <a:off x="790932" y="3636516"/>
            <a:ext cx="2956293" cy="1221978"/>
          </a:xfrm>
          <a:prstGeom prst="rect">
            <a:avLst/>
          </a:prstGeom>
        </p:spPr>
        <p:txBody>
          <a:bodyPr vert="horz" wrap="square" lIns="0" tIns="1382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-интерфейс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доступа из почтовых клиентов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Шифрование писем и папок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Групповая работа с хранилищем корпоративного контента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5BCCE8-D0DA-F646-B006-AEF738D18DC1}"/>
              </a:ext>
            </a:extLst>
          </p:cNvPr>
          <p:cNvSpPr txBox="1"/>
          <p:nvPr/>
        </p:nvSpPr>
        <p:spPr>
          <a:xfrm>
            <a:off x="6224529" y="2173070"/>
            <a:ext cx="2556635" cy="39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1995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Corporate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C2696-C64C-174F-8FD3-820E3BE9FC81}"/>
              </a:ext>
            </a:extLst>
          </p:cNvPr>
          <p:cNvSpPr txBox="1"/>
          <p:nvPr/>
        </p:nvSpPr>
        <p:spPr>
          <a:xfrm>
            <a:off x="8216115" y="2696636"/>
            <a:ext cx="2556635" cy="39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1995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Unified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80DECE6-5B2A-684D-9F6D-D42B34CEA8F2}"/>
              </a:ext>
            </a:extLst>
          </p:cNvPr>
          <p:cNvSpPr/>
          <p:nvPr/>
        </p:nvSpPr>
        <p:spPr>
          <a:xfrm>
            <a:off x="4438401" y="2865506"/>
            <a:ext cx="3178519" cy="460046"/>
          </a:xfrm>
          <a:prstGeom prst="roundRect">
            <a:avLst/>
          </a:prstGeom>
          <a:solidFill>
            <a:srgbClr val="127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27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возможности </a:t>
            </a:r>
            <a:r>
              <a:rPr lang="en-US" altLang="en-US" sz="127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 Plus</a:t>
            </a:r>
            <a:endParaRPr lang="ru-RU" altLang="en-US" sz="127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EB87CFAE-B699-4545-AAD3-157A240C77B1}"/>
              </a:ext>
            </a:extLst>
          </p:cNvPr>
          <p:cNvSpPr txBox="1">
            <a:spLocks/>
          </p:cNvSpPr>
          <p:nvPr/>
        </p:nvSpPr>
        <p:spPr>
          <a:xfrm>
            <a:off x="4549513" y="3347866"/>
            <a:ext cx="2956293" cy="2050410"/>
          </a:xfrm>
          <a:prstGeom prst="rect">
            <a:avLst/>
          </a:prstGeom>
        </p:spPr>
        <p:txBody>
          <a:bodyPr vert="horz" wrap="square" lIns="0" tIns="1382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также: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мобильных клиентов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Глубокая синхронизация с </a:t>
            </a: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Outlook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клиентов </a:t>
            </a: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Samoware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Обмен мгновенными сообщениями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Обмен статусами присутствия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Прием/передача </a:t>
            </a: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SMS</a:t>
            </a: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сообщений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endParaRPr lang="en-US" altLang="en-US" sz="11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Совместная работа:</a:t>
            </a: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A9EF32C8-06DA-5A4D-9C1C-BDA02978DFAD}"/>
              </a:ext>
            </a:extLst>
          </p:cNvPr>
          <p:cNvSpPr txBox="1">
            <a:spLocks/>
          </p:cNvSpPr>
          <p:nvPr/>
        </p:nvSpPr>
        <p:spPr>
          <a:xfrm>
            <a:off x="4515674" y="5431663"/>
            <a:ext cx="1436132" cy="447407"/>
          </a:xfrm>
          <a:prstGeom prst="rect">
            <a:avLst/>
          </a:prstGeom>
        </p:spPr>
        <p:txBody>
          <a:bodyPr vert="horz" wrap="square" lIns="0" tIns="1382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2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2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Календари</a:t>
            </a:r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49F93DF2-D38A-3649-980F-2F2E3AE23ED2}"/>
              </a:ext>
            </a:extLst>
          </p:cNvPr>
          <p:cNvSpPr txBox="1">
            <a:spLocks/>
          </p:cNvSpPr>
          <p:nvPr/>
        </p:nvSpPr>
        <p:spPr>
          <a:xfrm>
            <a:off x="5910122" y="5398276"/>
            <a:ext cx="1706798" cy="447407"/>
          </a:xfrm>
          <a:prstGeom prst="rect">
            <a:avLst/>
          </a:prstGeom>
        </p:spPr>
        <p:txBody>
          <a:bodyPr vert="horz" wrap="square" lIns="0" tIns="1382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2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 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2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Файловые папки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23F8385-19FD-2343-BFC7-E38638F0837E}"/>
              </a:ext>
            </a:extLst>
          </p:cNvPr>
          <p:cNvSpPr/>
          <p:nvPr/>
        </p:nvSpPr>
        <p:spPr>
          <a:xfrm>
            <a:off x="8329416" y="3124074"/>
            <a:ext cx="2956292" cy="460046"/>
          </a:xfrm>
          <a:prstGeom prst="roundRect">
            <a:avLst/>
          </a:prstGeom>
          <a:solidFill>
            <a:srgbClr val="D65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27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возможности </a:t>
            </a:r>
            <a:r>
              <a:rPr lang="en-US" altLang="en-US" sz="127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Corporate</a:t>
            </a:r>
            <a:endParaRPr lang="ru-RU" altLang="en-US" sz="127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AD38FD9D-9E7F-864D-8AEF-EE4DD4D243A3}"/>
              </a:ext>
            </a:extLst>
          </p:cNvPr>
          <p:cNvSpPr txBox="1">
            <a:spLocks/>
          </p:cNvSpPr>
          <p:nvPr/>
        </p:nvSpPr>
        <p:spPr>
          <a:xfrm>
            <a:off x="8464525" y="3714231"/>
            <a:ext cx="2956293" cy="2155567"/>
          </a:xfrm>
          <a:prstGeom prst="rect">
            <a:avLst/>
          </a:prstGeom>
        </p:spPr>
        <p:txBody>
          <a:bodyPr vert="horz" wrap="square" lIns="0" tIns="1382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также:</a:t>
            </a: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SIP-</a:t>
            </a: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телефония: аудио- и </a:t>
            </a:r>
            <a:r>
              <a:rPr lang="ru-RU" altLang="en-US" sz="1100" kern="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видеокоммуникация</a:t>
            </a:r>
            <a:endParaRPr lang="ru-RU" altLang="en-US" sz="11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544"/>
              </a:spcAft>
              <a:buClr>
                <a:schemeClr val="accent2"/>
              </a:buClr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Расширения </a:t>
            </a: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PBX</a:t>
            </a:r>
            <a:r>
              <a:rPr lang="en-US" altLang="en-US" sz="1100" kern="0" baseline="30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конференций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Голосовая почта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Автосекретарь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плагинов для расширения </a:t>
            </a: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PBX</a:t>
            </a:r>
          </a:p>
          <a:p>
            <a:pPr marL="259118" indent="-259118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Передача </a:t>
            </a: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SMS</a:t>
            </a:r>
            <a:r>
              <a:rPr lang="ru-RU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через </a:t>
            </a:r>
            <a:r>
              <a:rPr lang="en-US" altLang="en-US" sz="11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 API</a:t>
            </a:r>
            <a:endParaRPr lang="ru-RU" altLang="en-US" sz="11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BDDADBFB-F763-2B4B-A201-0D2A985A5F34}"/>
              </a:ext>
            </a:extLst>
          </p:cNvPr>
          <p:cNvSpPr txBox="1">
            <a:spLocks/>
          </p:cNvSpPr>
          <p:nvPr/>
        </p:nvSpPr>
        <p:spPr>
          <a:xfrm>
            <a:off x="8444775" y="6024837"/>
            <a:ext cx="2956293" cy="183232"/>
          </a:xfrm>
          <a:prstGeom prst="rect">
            <a:avLst/>
          </a:prstGeom>
        </p:spPr>
        <p:txBody>
          <a:bodyPr vert="horz" wrap="square" lIns="0" tIns="13820" rIns="0" bIns="0" numCol="1" spcCol="54000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>
              <a:spcAft>
                <a:spcPts val="1088"/>
              </a:spcAft>
              <a:buClr>
                <a:schemeClr val="accent2"/>
              </a:buClr>
            </a:pPr>
            <a:r>
              <a:rPr lang="en-US" altLang="en-US" sz="1100" i="1" kern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altLang="en-US" sz="1100" i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PBX —</a:t>
            </a:r>
            <a:r>
              <a:rPr lang="ru-RU" altLang="en-US" sz="1100" i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корпоративная АТС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B5E09B-29A9-CB46-AFCA-8F12F1087BAD}"/>
              </a:ext>
            </a:extLst>
          </p:cNvPr>
          <p:cNvSpPr/>
          <p:nvPr/>
        </p:nvSpPr>
        <p:spPr>
          <a:xfrm>
            <a:off x="497335" y="1701544"/>
            <a:ext cx="3494397" cy="69096"/>
          </a:xfrm>
          <a:prstGeom prst="rect">
            <a:avLst/>
          </a:prstGeom>
          <a:solidFill>
            <a:srgbClr val="4C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632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11723F-B370-3843-A76C-FD627CFA8257}"/>
              </a:ext>
            </a:extLst>
          </p:cNvPr>
          <p:cNvSpPr/>
          <p:nvPr/>
        </p:nvSpPr>
        <p:spPr>
          <a:xfrm>
            <a:off x="4304148" y="1691481"/>
            <a:ext cx="3494397" cy="69096"/>
          </a:xfrm>
          <a:prstGeom prst="rect">
            <a:avLst/>
          </a:prstGeom>
          <a:solidFill>
            <a:srgbClr val="127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632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BA2B58-B6C2-8C44-97A3-9C9223DC84D8}"/>
              </a:ext>
            </a:extLst>
          </p:cNvPr>
          <p:cNvSpPr/>
          <p:nvPr/>
        </p:nvSpPr>
        <p:spPr>
          <a:xfrm>
            <a:off x="8060364" y="1701544"/>
            <a:ext cx="3494397" cy="69096"/>
          </a:xfrm>
          <a:prstGeom prst="rect">
            <a:avLst/>
          </a:prstGeom>
          <a:solidFill>
            <a:srgbClr val="D65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sz="1632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761455-8FDE-F14F-9032-F408E772CA21}"/>
              </a:ext>
            </a:extLst>
          </p:cNvPr>
          <p:cNvGrpSpPr/>
          <p:nvPr/>
        </p:nvGrpSpPr>
        <p:grpSpPr>
          <a:xfrm>
            <a:off x="8175576" y="1987784"/>
            <a:ext cx="2871868" cy="698900"/>
            <a:chOff x="8995022" y="2188553"/>
            <a:chExt cx="3535335" cy="860360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3528A24C-8EB3-A341-86DA-9F54FD350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54049" y="2188553"/>
              <a:ext cx="676308" cy="860360"/>
            </a:xfrm>
            <a:prstGeom prst="rect">
              <a:avLst/>
            </a:prstGeom>
          </p:spPr>
        </p:pic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2C7F1889-21BE-914A-ADE1-78D4E1BE4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022" y="2284742"/>
              <a:ext cx="791755" cy="53726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6485A5-4969-E546-AA95-84AB73863498}"/>
                </a:ext>
              </a:extLst>
            </p:cNvPr>
            <p:cNvSpPr txBox="1"/>
            <p:nvPr/>
          </p:nvSpPr>
          <p:spPr>
            <a:xfrm>
              <a:off x="11352292" y="2302774"/>
              <a:ext cx="408006" cy="49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RU" sz="1995" b="1" dirty="0">
                  <a:solidFill>
                    <a:schemeClr val="bg2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631F1F0-DF76-C240-9F5A-1338173657ED}"/>
                </a:ext>
              </a:extLst>
            </p:cNvPr>
            <p:cNvSpPr txBox="1"/>
            <p:nvPr/>
          </p:nvSpPr>
          <p:spPr>
            <a:xfrm>
              <a:off x="9928606" y="2302774"/>
              <a:ext cx="408006" cy="49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RU" sz="1995" b="1" dirty="0">
                  <a:solidFill>
                    <a:schemeClr val="bg2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6D25CA-CC82-E54C-B70D-FB448C74DF64}"/>
              </a:ext>
            </a:extLst>
          </p:cNvPr>
          <p:cNvGrpSpPr/>
          <p:nvPr/>
        </p:nvGrpSpPr>
        <p:grpSpPr>
          <a:xfrm>
            <a:off x="4352457" y="2076767"/>
            <a:ext cx="1047002" cy="437102"/>
            <a:chOff x="10471415" y="2256289"/>
            <a:chExt cx="1288884" cy="538082"/>
          </a:xfrm>
        </p:grpSpPr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994A286D-CFA8-F14E-A461-F065B6A86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1415" y="2256289"/>
              <a:ext cx="791755" cy="53726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469F5C-0F52-054F-AA98-91787B154868}"/>
                </a:ext>
              </a:extLst>
            </p:cNvPr>
            <p:cNvSpPr txBox="1"/>
            <p:nvPr/>
          </p:nvSpPr>
          <p:spPr>
            <a:xfrm>
              <a:off x="11352292" y="2302775"/>
              <a:ext cx="408007" cy="49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RU" sz="1995" b="1" dirty="0">
                  <a:solidFill>
                    <a:schemeClr val="bg2">
                      <a:lumMod val="1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</a:t>
              </a:r>
            </a:p>
          </p:txBody>
        </p:sp>
      </p:grp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94C9CB04-1867-B247-A693-EFD64B952E8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47" y="2043731"/>
            <a:ext cx="643169" cy="436436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AD24F53A-44E6-4F37-9FD7-D5F85DFB20D1}"/>
              </a:ext>
            </a:extLst>
          </p:cNvPr>
          <p:cNvSpPr txBox="1">
            <a:spLocks/>
          </p:cNvSpPr>
          <p:nvPr/>
        </p:nvSpPr>
        <p:spPr>
          <a:xfrm>
            <a:off x="6403138" y="386995"/>
            <a:ext cx="5603937" cy="690980"/>
          </a:xfrm>
          <a:prstGeom prst="rect">
            <a:avLst/>
          </a:prstGeom>
        </p:spPr>
        <p:txBody>
          <a:bodyPr vert="horz" lIns="0" tIns="41459" rIns="82918" bIns="41459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r">
              <a:tabLst>
                <a:tab pos="74856" algn="l"/>
              </a:tabLst>
            </a:pPr>
            <a:r>
              <a:rPr lang="ru-RU" sz="2176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Редакции </a:t>
            </a:r>
            <a:r>
              <a:rPr lang="en-US" sz="2176" dirty="0" err="1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CommuniGate</a:t>
            </a:r>
            <a:r>
              <a:rPr lang="en-US" sz="2176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</a:t>
            </a:r>
            <a:endParaRPr lang="ru-RU" sz="2176" dirty="0">
              <a:solidFill>
                <a:srgbClr val="FF9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74856" algn="l"/>
              </a:tabLst>
            </a:pPr>
            <a:endParaRPr lang="ru-RU" sz="272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51E55E-479E-4A28-B8E3-EDFAC47847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86" y="1906555"/>
            <a:ext cx="1437816" cy="8033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256EFE4-D00A-4B91-8FB6-7677CEE53B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47" y="1893333"/>
            <a:ext cx="1437816" cy="80330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647D301-71BF-4EA1-B429-C775A2AC1C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4" y="6024837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4B15AC-CC85-4348-9F49-F1ABA3A58886}"/>
              </a:ext>
            </a:extLst>
          </p:cNvPr>
          <p:cNvSpPr/>
          <p:nvPr/>
        </p:nvSpPr>
        <p:spPr>
          <a:xfrm>
            <a:off x="6304500" y="1148849"/>
            <a:ext cx="5387517" cy="59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099" indent="-259099">
              <a:buClr>
                <a:srgbClr val="FF93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59099" indent="-259099">
              <a:buClr>
                <a:srgbClr val="FF9300"/>
              </a:buClr>
              <a:buFont typeface="Arial" panose="020B0604020202020204" pitchFamily="34" charset="0"/>
              <a:buChar char="•"/>
            </a:pPr>
            <a:endParaRPr lang="ru-RU" sz="1632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31">
            <a:extLst>
              <a:ext uri="{FF2B5EF4-FFF2-40B4-BE49-F238E27FC236}">
                <a16:creationId xmlns:a16="http://schemas.microsoft.com/office/drawing/2014/main" id="{5DA4B3C9-090C-4F28-BC2F-A0FFE3FA89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51" y="264961"/>
            <a:ext cx="2072865" cy="536229"/>
          </a:xfrm>
          <a:prstGeom prst="rect">
            <a:avLst/>
          </a:prstGeom>
        </p:spPr>
      </p:pic>
      <p:sp>
        <p:nvSpPr>
          <p:cNvPr id="9" name="object 15">
            <a:extLst>
              <a:ext uri="{FF2B5EF4-FFF2-40B4-BE49-F238E27FC236}">
                <a16:creationId xmlns:a16="http://schemas.microsoft.com/office/drawing/2014/main" id="{38A4451F-383C-4106-BA56-B650F3A0E497}"/>
              </a:ext>
            </a:extLst>
          </p:cNvPr>
          <p:cNvSpPr txBox="1">
            <a:spLocks/>
          </p:cNvSpPr>
          <p:nvPr/>
        </p:nvSpPr>
        <p:spPr>
          <a:xfrm>
            <a:off x="391777" y="1446174"/>
            <a:ext cx="7323473" cy="4156243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272055" indent="-259099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Сертификация ФСТЭК (5 уровень доверия)</a:t>
            </a:r>
            <a:endParaRPr lang="ru-RU" sz="1814" dirty="0">
              <a:solidFill>
                <a:srgbClr val="FF9300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72055" indent="-259099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Поставка мобильных приложений в защищенных контейнерах с возможностью управления доступом на уровне администратора</a:t>
            </a:r>
            <a:endParaRPr lang="ru-RU" sz="1814" dirty="0">
              <a:solidFill>
                <a:srgbClr val="FF9300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72055" indent="-259099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Чаты 2.0 в составе дистрибутива</a:t>
            </a:r>
            <a:endParaRPr lang="ru-RU" sz="1814" dirty="0">
              <a:solidFill>
                <a:srgbClr val="FF9300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72055" indent="-259099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Криптографическое шифрование с использованием алгоритмов ГОСТ:</a:t>
            </a:r>
            <a:endParaRPr lang="en-US" sz="1814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72055" indent="-259099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TLS 1.3 </a:t>
            </a:r>
          </a:p>
          <a:p>
            <a:pPr marL="272055" indent="-259099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814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Рутокен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marL="272055" indent="-259099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Улучшенный интерфейс для управления телефонией </a:t>
            </a:r>
            <a:endParaRPr lang="en-US" sz="1814" dirty="0">
              <a:solidFill>
                <a:srgbClr val="FF9300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72055" indent="-259099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Базовый </a:t>
            </a:r>
            <a:r>
              <a:rPr lang="en-US" sz="1814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Autoprovision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для </a:t>
            </a:r>
            <a:r>
              <a:rPr lang="en-US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SIP 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устройств</a:t>
            </a:r>
            <a:r>
              <a:rPr lang="en-US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endParaRPr lang="ru-RU" sz="1814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272055" indent="-259099">
              <a:spcAft>
                <a:spcPts val="544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«Федерация» </a:t>
            </a:r>
            <a:r>
              <a:rPr lang="ru-RU" sz="1814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CommuniGate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814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Pro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(Общий доступ к сервисам в </a:t>
            </a:r>
            <a:r>
              <a:rPr lang="ru-RU" sz="1814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гео</a:t>
            </a:r>
            <a:r>
              <a:rPr lang="ru-RU" sz="1814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-распределенных структурах)</a:t>
            </a:r>
            <a:endParaRPr lang="ru-RU" altLang="en-US" sz="1995" dirty="0">
              <a:solidFill>
                <a:srgbClr val="1A6491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720F92-5278-4066-A632-03A12D35E25A}"/>
              </a:ext>
            </a:extLst>
          </p:cNvPr>
          <p:cNvSpPr txBox="1">
            <a:spLocks/>
          </p:cNvSpPr>
          <p:nvPr/>
        </p:nvSpPr>
        <p:spPr>
          <a:xfrm>
            <a:off x="6403126" y="387116"/>
            <a:ext cx="5603716" cy="690952"/>
          </a:xfrm>
          <a:prstGeom prst="rect">
            <a:avLst/>
          </a:prstGeom>
        </p:spPr>
        <p:txBody>
          <a:bodyPr vert="horz" lIns="0" tIns="41457" rIns="82915" bIns="41457" rtlCol="0" anchor="t">
            <a:noAutofit/>
          </a:bodyPr>
          <a:lstStyle>
            <a:lvl1pPr algn="l" defTabSz="1008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b="1" i="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pPr algn="r">
              <a:tabLst>
                <a:tab pos="74851" algn="l"/>
              </a:tabLst>
            </a:pPr>
            <a:r>
              <a:rPr lang="ru-RU" sz="2175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Ближайшие планы развития</a:t>
            </a:r>
          </a:p>
          <a:p>
            <a:pPr algn="r">
              <a:tabLst>
                <a:tab pos="74851" algn="l"/>
              </a:tabLst>
            </a:pPr>
            <a:r>
              <a:rPr lang="ru-RU" sz="2175" dirty="0">
                <a:solidFill>
                  <a:srgbClr val="FF9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Общее</a:t>
            </a:r>
          </a:p>
          <a:p>
            <a:pPr>
              <a:tabLst>
                <a:tab pos="74851" algn="l"/>
              </a:tabLst>
            </a:pPr>
            <a:endParaRPr lang="ru-RU" sz="2719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4B014D-AE1E-434A-96A0-371D3E8FC0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1" t="22423"/>
          <a:stretch/>
        </p:blipFill>
        <p:spPr>
          <a:xfrm>
            <a:off x="7715250" y="2695587"/>
            <a:ext cx="4531110" cy="415624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1207FB6-7544-4244-A3A8-DD34C2FD0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4" y="6024837"/>
            <a:ext cx="1282820" cy="5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67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BGDcbAP2AokYk6hVdJ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703</Words>
  <Application>Microsoft Office PowerPoint</Application>
  <PresentationFormat>Широкоэкранный</PresentationFormat>
  <Paragraphs>191</Paragraphs>
  <Slides>17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Tahoma</vt:lpstr>
      <vt:lpstr>Ubuntu</vt:lpstr>
      <vt:lpstr>Verdana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Зайцев</dc:creator>
  <cp:lastModifiedBy>Александр Зайцев</cp:lastModifiedBy>
  <cp:revision>33</cp:revision>
  <dcterms:created xsi:type="dcterms:W3CDTF">2023-03-20T07:05:17Z</dcterms:created>
  <dcterms:modified xsi:type="dcterms:W3CDTF">2023-04-04T11:51:18Z</dcterms:modified>
</cp:coreProperties>
</file>