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5" r:id="rId2"/>
    <p:sldId id="332" r:id="rId3"/>
    <p:sldId id="308" r:id="rId4"/>
    <p:sldId id="325" r:id="rId5"/>
    <p:sldId id="331" r:id="rId6"/>
    <p:sldId id="323" r:id="rId7"/>
    <p:sldId id="310" r:id="rId8"/>
    <p:sldId id="324" r:id="rId9"/>
    <p:sldId id="327" r:id="rId10"/>
    <p:sldId id="313" r:id="rId11"/>
    <p:sldId id="314" r:id="rId12"/>
    <p:sldId id="316" r:id="rId13"/>
    <p:sldId id="333" r:id="rId14"/>
    <p:sldId id="334" r:id="rId15"/>
    <p:sldId id="309" r:id="rId16"/>
    <p:sldId id="328" r:id="rId17"/>
    <p:sldId id="317" r:id="rId18"/>
    <p:sldId id="318" r:id="rId19"/>
    <p:sldId id="319" r:id="rId20"/>
    <p:sldId id="330" r:id="rId21"/>
    <p:sldId id="329" r:id="rId22"/>
    <p:sldId id="321" r:id="rId23"/>
    <p:sldId id="322" r:id="rId24"/>
    <p:sldId id="268" r:id="rId25"/>
  </p:sldIdLst>
  <p:sldSz cx="10083800" cy="7562850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Щедрова" initials="ОЩ" lastIdx="4" clrIdx="0">
    <p:extLst>
      <p:ext uri="{19B8F6BF-5375-455C-9EA6-DF929625EA0E}">
        <p15:presenceInfo xmlns:p15="http://schemas.microsoft.com/office/powerpoint/2012/main" userId="S-1-5-21-430656081-1872432820-201013720-1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1F68"/>
    <a:srgbClr val="50257B"/>
    <a:srgbClr val="24182B"/>
    <a:srgbClr val="978EC2"/>
    <a:srgbClr val="20161E"/>
    <a:srgbClr val="C9C9C9"/>
    <a:srgbClr val="A6A6A6"/>
    <a:srgbClr val="EEE2F6"/>
    <a:srgbClr val="D8BAE0"/>
    <a:srgbClr val="ED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6374" autoAdjust="0"/>
  </p:normalViewPr>
  <p:slideViewPr>
    <p:cSldViewPr>
      <p:cViewPr varScale="1">
        <p:scale>
          <a:sx n="77" d="100"/>
          <a:sy n="77" d="100"/>
        </p:scale>
        <p:origin x="1026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3"/>
            <a:ext cx="4309958" cy="344342"/>
          </a:xfrm>
          <a:prstGeom prst="rect">
            <a:avLst/>
          </a:prstGeom>
        </p:spPr>
        <p:txBody>
          <a:bodyPr vert="horz" lIns="90469" tIns="45234" rIns="90469" bIns="4523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34" y="13"/>
            <a:ext cx="4309957" cy="344342"/>
          </a:xfrm>
          <a:prstGeom prst="rect">
            <a:avLst/>
          </a:prstGeom>
        </p:spPr>
        <p:txBody>
          <a:bodyPr vert="horz" lIns="90469" tIns="45234" rIns="90469" bIns="45234" rtlCol="0"/>
          <a:lstStyle>
            <a:lvl1pPr algn="r">
              <a:defRPr sz="1100"/>
            </a:lvl1pPr>
          </a:lstStyle>
          <a:p>
            <a:fld id="{2D9B464D-A8E8-48E6-939D-71D71A9CD82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45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69" tIns="45234" rIns="90469" bIns="452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30" y="3300888"/>
            <a:ext cx="7956234" cy="2700277"/>
          </a:xfrm>
          <a:prstGeom prst="rect">
            <a:avLst/>
          </a:prstGeom>
        </p:spPr>
        <p:txBody>
          <a:bodyPr vert="horz" lIns="90469" tIns="45234" rIns="90469" bIns="4523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6513667"/>
            <a:ext cx="4309958" cy="344340"/>
          </a:xfrm>
          <a:prstGeom prst="rect">
            <a:avLst/>
          </a:prstGeom>
        </p:spPr>
        <p:txBody>
          <a:bodyPr vert="horz" lIns="90469" tIns="45234" rIns="90469" bIns="4523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34" y="6513667"/>
            <a:ext cx="4309957" cy="344340"/>
          </a:xfrm>
          <a:prstGeom prst="rect">
            <a:avLst/>
          </a:prstGeom>
        </p:spPr>
        <p:txBody>
          <a:bodyPr vert="horz" lIns="90469" tIns="45234" rIns="90469" bIns="45234" rtlCol="0" anchor="b"/>
          <a:lstStyle>
            <a:lvl1pPr algn="r">
              <a:defRPr sz="1100"/>
            </a:lvl1pPr>
          </a:lstStyle>
          <a:p>
            <a:fld id="{40E7A222-4D13-446C-A13D-46374B8DA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2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2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2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4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1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12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34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6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90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44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6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09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27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11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85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5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1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2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3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0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2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2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7A222-4D13-446C-A13D-46374B8DAE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6347" y="172961"/>
            <a:ext cx="9707880" cy="7214234"/>
          </a:xfrm>
          <a:custGeom>
            <a:avLst/>
            <a:gdLst/>
            <a:ahLst/>
            <a:cxnLst/>
            <a:rect l="l" t="t" r="r" b="b"/>
            <a:pathLst>
              <a:path w="9707880" h="7214234">
                <a:moveTo>
                  <a:pt x="0" y="7214069"/>
                </a:moveTo>
                <a:lnTo>
                  <a:pt x="9707295" y="7214069"/>
                </a:lnTo>
                <a:lnTo>
                  <a:pt x="9707295" y="0"/>
                </a:lnTo>
                <a:lnTo>
                  <a:pt x="0" y="0"/>
                </a:lnTo>
                <a:lnTo>
                  <a:pt x="0" y="7214069"/>
                </a:lnTo>
                <a:close/>
              </a:path>
            </a:pathLst>
          </a:custGeom>
          <a:ln w="12700">
            <a:solidFill>
              <a:srgbClr val="4B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0005" y="7164009"/>
            <a:ext cx="1530350" cy="219710"/>
          </a:xfrm>
          <a:custGeom>
            <a:avLst/>
            <a:gdLst/>
            <a:ahLst/>
            <a:cxnLst/>
            <a:rect l="l" t="t" r="r" b="b"/>
            <a:pathLst>
              <a:path w="1530350" h="219709">
                <a:moveTo>
                  <a:pt x="1529994" y="219595"/>
                </a:moveTo>
                <a:lnTo>
                  <a:pt x="152999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4B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B1F68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B1F68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B1F68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3793" y="1008674"/>
            <a:ext cx="52562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B1F68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9455"/>
            <a:ext cx="907542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mailto:info@radius-it.ru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B2D52EC-9556-E3D6-5EEA-EAD10982D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" y="1"/>
            <a:ext cx="10083271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873586" y="251729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Экранная форма диагностика ЛВС ПК </a:t>
            </a:r>
            <a:r>
              <a:rPr lang="en-US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Scada </a:t>
            </a:r>
            <a:r>
              <a:rPr lang="en-US" sz="1600" b="1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Eleum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37B12-2A2B-57F8-C970-6FD6977B6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45" t="11727" r="18972" b="4720"/>
          <a:stretch/>
        </p:blipFill>
        <p:spPr>
          <a:xfrm>
            <a:off x="946090" y="1192850"/>
            <a:ext cx="8247886" cy="5888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2FCC2C-9960-073F-5AE8-AD928D9DED5C}"/>
              </a:ext>
            </a:extLst>
          </p:cNvPr>
          <p:cNvSpPr txBox="1"/>
          <p:nvPr/>
        </p:nvSpPr>
        <p:spPr>
          <a:xfrm>
            <a:off x="1159170" y="546519"/>
            <a:ext cx="778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ПК </a:t>
            </a:r>
            <a:r>
              <a:rPr lang="en-US" dirty="0"/>
              <a:t>Scada </a:t>
            </a:r>
            <a:r>
              <a:rPr lang="en-US" dirty="0" err="1"/>
              <a:t>Eleum</a:t>
            </a:r>
            <a:r>
              <a:rPr lang="en-US" dirty="0"/>
              <a:t> </a:t>
            </a:r>
            <a:r>
              <a:rPr lang="ru-RU" dirty="0"/>
              <a:t>осуществляет сбор диагностической информации </a:t>
            </a:r>
          </a:p>
          <a:p>
            <a:r>
              <a:rPr lang="ru-RU" dirty="0"/>
              <a:t>по современный протоколам</a:t>
            </a:r>
            <a:r>
              <a:rPr lang="en-US" dirty="0"/>
              <a:t> </a:t>
            </a:r>
            <a:r>
              <a:rPr lang="ru-RU" dirty="0"/>
              <a:t>как сетевым так и промышленным протоколам</a:t>
            </a:r>
          </a:p>
        </p:txBody>
      </p:sp>
    </p:spTree>
    <p:extLst>
      <p:ext uri="{BB962C8B-B14F-4D97-AF65-F5344CB8AC3E}">
        <p14:creationId xmlns:p14="http://schemas.microsoft.com/office/powerpoint/2010/main" val="36053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46090" y="270210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Экранная форма диагностика РЗА ПК </a:t>
            </a:r>
            <a:r>
              <a:rPr lang="en-US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Scada </a:t>
            </a:r>
            <a:r>
              <a:rPr lang="en-US" sz="1600" b="1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Eleum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AE050C-FF18-E61B-6DBF-A01EFBAB3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3" t="18840" r="44589" b="3956"/>
          <a:stretch/>
        </p:blipFill>
        <p:spPr>
          <a:xfrm>
            <a:off x="241300" y="898587"/>
            <a:ext cx="5137859" cy="6201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10B02-89B1-C88E-60C6-50A5E7108898}"/>
              </a:ext>
            </a:extLst>
          </p:cNvPr>
          <p:cNvSpPr txBox="1"/>
          <p:nvPr/>
        </p:nvSpPr>
        <p:spPr>
          <a:xfrm>
            <a:off x="333924" y="529255"/>
            <a:ext cx="968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ПК </a:t>
            </a:r>
            <a:r>
              <a:rPr lang="en-US" dirty="0"/>
              <a:t>Scada </a:t>
            </a:r>
            <a:r>
              <a:rPr lang="en-US" dirty="0" err="1"/>
              <a:t>Eleum</a:t>
            </a:r>
            <a:r>
              <a:rPr lang="en-US" dirty="0"/>
              <a:t> </a:t>
            </a:r>
            <a:r>
              <a:rPr lang="ru-RU" dirty="0"/>
              <a:t>осуществлять сбор диагностической информации с устройств релейной защиты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8EBF2-6615-CCF2-B4D8-216BEC0E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783" y="2243914"/>
            <a:ext cx="4370717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Архивная информация в ПК </a:t>
            </a:r>
            <a:r>
              <a:rPr lang="en-US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Scada </a:t>
            </a:r>
            <a:r>
              <a:rPr lang="en-US" sz="1600" b="1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Eleum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8F10BD-2B58-E825-5869-7E68ACAAA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8" y="1029352"/>
            <a:ext cx="9451251" cy="49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6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CC70E9-E699-4778-93D2-4E92564D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10515"/>
            <a:ext cx="9731844" cy="69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FB9655-37A2-581D-4A06-2D70920C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8" y="2019075"/>
            <a:ext cx="9604284" cy="35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2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AF324-7FE9-D5D3-F52D-EC1480A0B312}"/>
              </a:ext>
            </a:extLst>
          </p:cNvPr>
          <p:cNvSpPr txBox="1"/>
          <p:nvPr/>
        </p:nvSpPr>
        <p:spPr>
          <a:xfrm>
            <a:off x="329749" y="1800225"/>
            <a:ext cx="9123553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указом Президента Российской Федерации В.В. Путина от 07.05.2018 № 204 «О национальных целях и стратегических задачах развития Российской Федерации на период до 2024 года» стартовала программа «Цифровая экономика Российской Федерации».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8">
            <a:extLst>
              <a:ext uri="{FF2B5EF4-FFF2-40B4-BE49-F238E27FC236}">
                <a16:creationId xmlns:a16="http://schemas.microsoft.com/office/drawing/2014/main" id="{B79E91B5-22B3-B8C3-77A7-071F068820D7}"/>
              </a:ext>
            </a:extLst>
          </p:cNvPr>
          <p:cNvSpPr txBox="1">
            <a:spLocks/>
          </p:cNvSpPr>
          <p:nvPr/>
        </p:nvSpPr>
        <p:spPr>
          <a:xfrm>
            <a:off x="655577" y="408918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200" b="0" i="0">
                <a:solidFill>
                  <a:srgbClr val="4B1F68"/>
                </a:solidFill>
                <a:latin typeface="Roboto Lt"/>
                <a:ea typeface="+mj-ea"/>
                <a:cs typeface="Roboto Lt"/>
              </a:defRPr>
            </a:lvl1pPr>
          </a:lstStyle>
          <a:p>
            <a:pPr marL="758190" marR="5080" indent="-745490" algn="ctr">
              <a:spcBef>
                <a:spcPts val="100"/>
              </a:spcBef>
            </a:pPr>
            <a:r>
              <a:rPr lang="ru-RU" sz="1600" b="1" kern="0" spc="5" dirty="0">
                <a:latin typeface="Roboto Light" panose="02000000000000000000" pitchFamily="2" charset="0"/>
                <a:ea typeface="Roboto Light" panose="02000000000000000000" pitchFamily="2" charset="0"/>
              </a:rPr>
              <a:t>Обучение специалистов</a:t>
            </a:r>
            <a:endParaRPr lang="en-US" sz="1600" b="1" kern="0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16DCE-98C3-1C41-98E7-1D400FB8D8BC}"/>
              </a:ext>
            </a:extLst>
          </p:cNvPr>
          <p:cNvSpPr txBox="1"/>
          <p:nvPr/>
        </p:nvSpPr>
        <p:spPr>
          <a:xfrm>
            <a:off x="588299" y="4521241"/>
            <a:ext cx="8907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Внедрение цифровых технологий диктует новые требования к уровню знаний и профессиональной подготовки персонала, однако, на текущий момент существует дефицит данных специалистов на рынке.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EDEB8-CD89-321C-ACB5-A55C2D80922F}"/>
              </a:ext>
            </a:extLst>
          </p:cNvPr>
          <p:cNvSpPr txBox="1"/>
          <p:nvPr/>
        </p:nvSpPr>
        <p:spPr>
          <a:xfrm>
            <a:off x="365065" y="3457096"/>
            <a:ext cx="9082148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цифровых технологий крупных энергетических компаний, как части данной программы, базируется на «Концепции цифровой трансформации 2030» ПАО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Россети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CC8BF-F347-ADF2-C7A2-60B54E8C283B}"/>
              </a:ext>
            </a:extLst>
          </p:cNvPr>
          <p:cNvSpPr txBox="1"/>
          <p:nvPr/>
        </p:nvSpPr>
        <p:spPr>
          <a:xfrm>
            <a:off x="624281" y="1102319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Проблематика</a:t>
            </a: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ru-RU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0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65667" y="1189540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Цифровая Образовательная Платформа </a:t>
            </a:r>
            <a:r>
              <a:rPr lang="en-US" sz="1600" b="1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Eleum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1E7753-5103-49F0-8924-1E95D79E5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82" y="1746727"/>
            <a:ext cx="9242896" cy="532832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object 28">
            <a:extLst>
              <a:ext uri="{FF2B5EF4-FFF2-40B4-BE49-F238E27FC236}">
                <a16:creationId xmlns:a16="http://schemas.microsoft.com/office/drawing/2014/main" id="{B79E91B5-22B3-B8C3-77A7-071F068820D7}"/>
              </a:ext>
            </a:extLst>
          </p:cNvPr>
          <p:cNvSpPr txBox="1">
            <a:spLocks/>
          </p:cNvSpPr>
          <p:nvPr/>
        </p:nvSpPr>
        <p:spPr>
          <a:xfrm>
            <a:off x="655577" y="227341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200" b="0" i="0">
                <a:solidFill>
                  <a:srgbClr val="4B1F68"/>
                </a:solidFill>
                <a:latin typeface="Roboto Lt"/>
                <a:ea typeface="+mj-ea"/>
                <a:cs typeface="Roboto Lt"/>
              </a:defRPr>
            </a:lvl1pPr>
          </a:lstStyle>
          <a:p>
            <a:pPr marL="758190" marR="5080" indent="-745490" algn="ctr">
              <a:spcBef>
                <a:spcPts val="100"/>
              </a:spcBef>
            </a:pPr>
            <a:r>
              <a:rPr lang="ru-RU" sz="1600" b="1" kern="0" spc="5" dirty="0">
                <a:latin typeface="Roboto Light" panose="02000000000000000000" pitchFamily="2" charset="0"/>
                <a:ea typeface="Roboto Light" panose="02000000000000000000" pitchFamily="2" charset="0"/>
              </a:rPr>
              <a:t>Обучение специалистов</a:t>
            </a:r>
            <a:endParaRPr lang="en-US" sz="1600" b="1" kern="0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object 28">
            <a:extLst>
              <a:ext uri="{FF2B5EF4-FFF2-40B4-BE49-F238E27FC236}">
                <a16:creationId xmlns:a16="http://schemas.microsoft.com/office/drawing/2014/main" id="{D9601852-3065-E3F4-D39B-D0F930D80501}"/>
              </a:ext>
            </a:extLst>
          </p:cNvPr>
          <p:cNvSpPr txBox="1">
            <a:spLocks/>
          </p:cNvSpPr>
          <p:nvPr/>
        </p:nvSpPr>
        <p:spPr>
          <a:xfrm>
            <a:off x="687414" y="784528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200" b="0" i="0">
                <a:solidFill>
                  <a:srgbClr val="4B1F68"/>
                </a:solidFill>
                <a:latin typeface="Roboto Lt"/>
                <a:ea typeface="+mj-ea"/>
                <a:cs typeface="Roboto Lt"/>
              </a:defRPr>
            </a:lvl1pPr>
          </a:lstStyle>
          <a:p>
            <a:pPr marL="758190" marR="5080" indent="-745490" algn="ctr">
              <a:spcBef>
                <a:spcPts val="100"/>
              </a:spcBef>
            </a:pPr>
            <a:r>
              <a:rPr lang="ru-RU" sz="1600" b="1" kern="0" spc="5" dirty="0">
                <a:latin typeface="Roboto Light" panose="02000000000000000000" pitchFamily="2" charset="0"/>
                <a:ea typeface="Roboto Light" panose="02000000000000000000" pitchFamily="2" charset="0"/>
              </a:rPr>
              <a:t>Компания </a:t>
            </a:r>
            <a:r>
              <a:rPr lang="ru-RU" sz="1600" b="1" kern="0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Райдиус</a:t>
            </a:r>
            <a:r>
              <a:rPr lang="ru-RU" sz="1600" b="1" kern="0" spc="5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600" b="1" kern="0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Айти</a:t>
            </a:r>
            <a:r>
              <a:rPr lang="ru-RU" sz="1600" b="1" kern="0" spc="5" dirty="0">
                <a:latin typeface="Roboto Light" panose="02000000000000000000" pitchFamily="2" charset="0"/>
                <a:ea typeface="Roboto Light" panose="02000000000000000000" pitchFamily="2" charset="0"/>
              </a:rPr>
              <a:t> разработала решение</a:t>
            </a:r>
            <a:endParaRPr lang="en-US" sz="1600" b="1" kern="0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ЦОП </a:t>
            </a:r>
            <a:r>
              <a:rPr lang="en-US" sz="1600" b="1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Eleum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F4688-D8B5-4242-B5D9-417B0006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33" y="1916538"/>
            <a:ext cx="9348446" cy="514148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3348E-4FF3-AE22-A220-3F6E622CE5AF}"/>
              </a:ext>
            </a:extLst>
          </p:cNvPr>
          <p:cNvSpPr txBox="1"/>
          <p:nvPr/>
        </p:nvSpPr>
        <p:spPr>
          <a:xfrm>
            <a:off x="546099" y="646457"/>
            <a:ext cx="9176979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цифровой образовательной платформе специалисты имеют возможность получить реальный опыт управления энергообъектами, что позволяет минимизировать несчастные случаи на реальных объектах электроэнергетики. И ЦОП в данном случае обеспечивает как теоретическую базу, так и практические навыки персонала.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ЦОП </a:t>
            </a:r>
            <a:r>
              <a:rPr lang="en-US" sz="1600" b="1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Eleum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DB60D-4DCF-1E8E-065C-C9BA3FD8C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51" y="1266824"/>
            <a:ext cx="7609827" cy="5833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F5E63-5FC4-2481-A35D-40A2A46F676E}"/>
              </a:ext>
            </a:extLst>
          </p:cNvPr>
          <p:cNvSpPr txBox="1"/>
          <p:nvPr/>
        </p:nvSpPr>
        <p:spPr>
          <a:xfrm>
            <a:off x="2451100" y="657974"/>
            <a:ext cx="589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Алгоритм работы цифровой образовательной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379297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Информационная безопасность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3F2B81-781A-94FB-6890-355598283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8" y="1566014"/>
            <a:ext cx="2209800" cy="22098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3CB33A-78A8-52F8-7343-36D8A90EDE60}"/>
              </a:ext>
            </a:extLst>
          </p:cNvPr>
          <p:cNvSpPr txBox="1"/>
          <p:nvPr/>
        </p:nvSpPr>
        <p:spPr>
          <a:xfrm>
            <a:off x="3517900" y="1326601"/>
            <a:ext cx="6096000" cy="274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Минувший 2022 год изменил весь ландшафт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киберугроз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количество компьютерных атак выросло в разы.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решения российских компаний стали ключевой мишенью хакеров. С января по декабрь 2022 года зафиксирована информация о массовых атаках на магистраль, канальную инфраструктуру доступа к услугам, клиентское оборудование, а также о веб-атаках на опубликованные в интернете онлайн-приложения организаций (включая телеком, ретейл, финансовый и государственный секторы).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895C2-1982-CD20-885B-474C84D02AD3}"/>
              </a:ext>
            </a:extLst>
          </p:cNvPr>
          <p:cNvSpPr txBox="1"/>
          <p:nvPr/>
        </p:nvSpPr>
        <p:spPr>
          <a:xfrm>
            <a:off x="655577" y="96392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Проблематика</a:t>
            </a: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ru-RU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1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О КОМПАНИИ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A0A3D-62E7-F73A-DDC2-A002D8872F21}"/>
              </a:ext>
            </a:extLst>
          </p:cNvPr>
          <p:cNvSpPr txBox="1"/>
          <p:nvPr/>
        </p:nvSpPr>
        <p:spPr>
          <a:xfrm>
            <a:off x="401673" y="732107"/>
            <a:ext cx="932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14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«РАДИУС IT»</a:t>
            </a:r>
            <a:r>
              <a:rPr lang="ru-RU" sz="1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– компания, специализирующаяся на производстве автоматизированных систем управления для различных областей применения. Входит в холдинговую структуру </a:t>
            </a:r>
            <a:r>
              <a:rPr lang="ru-RU" sz="1400" b="1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АО “РАДИУС Автоматика”</a:t>
            </a:r>
            <a:r>
              <a:rPr lang="ru-RU" sz="14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endParaRPr lang="ru-RU" sz="1400" dirty="0"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C0F749-8BE1-FDA6-2A37-CE71F37C41F1}"/>
              </a:ext>
            </a:extLst>
          </p:cNvPr>
          <p:cNvSpPr txBox="1"/>
          <p:nvPr/>
        </p:nvSpPr>
        <p:spPr>
          <a:xfrm>
            <a:off x="3367126" y="190551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</a:rPr>
              <a:t>ПРОДУКТЫ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73F2F-B88A-8942-F68E-C54FE4744F13}"/>
              </a:ext>
            </a:extLst>
          </p:cNvPr>
          <p:cNvSpPr txBox="1"/>
          <p:nvPr/>
        </p:nvSpPr>
        <p:spPr>
          <a:xfrm>
            <a:off x="277976" y="5383209"/>
            <a:ext cx="9325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Компания аккредитована </a:t>
            </a:r>
            <a:r>
              <a:rPr lang="ru-RU" sz="1400" b="1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Министерством цифрового развития, связи и массовых коммуникаций РФ</a:t>
            </a:r>
            <a:r>
              <a:rPr lang="ru-RU" sz="1400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, как организация, осуществляющая деятельность в области информационных технологий (№АО-20220117-3370866427-3).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716A4-EAD9-B43B-FC00-FC12FD61D6A3}"/>
              </a:ext>
            </a:extLst>
          </p:cNvPr>
          <p:cNvSpPr txBox="1"/>
          <p:nvPr/>
        </p:nvSpPr>
        <p:spPr>
          <a:xfrm>
            <a:off x="263659" y="4379957"/>
            <a:ext cx="92811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Команда </a:t>
            </a:r>
            <a:r>
              <a:rPr lang="ru-RU" sz="1400" b="1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РАДИУС IT </a:t>
            </a:r>
            <a:r>
              <a:rPr lang="ru-RU" sz="1400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состоит из высококвалифицированных специалистов, имеющих большой опыт работы, ученые степени и сертификаты, в том числе по протоколу МЭК 61850, что позволяет нам выполнять </a:t>
            </a:r>
            <a:r>
              <a:rPr lang="ru-RU" sz="1400" b="1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НИОКР</a:t>
            </a:r>
            <a:r>
              <a:rPr lang="ru-RU" sz="1400" i="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 в области цифровизации.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3E809A-ACBF-D749-401D-B9CCB45196D8}"/>
              </a:ext>
            </a:extLst>
          </p:cNvPr>
          <p:cNvSpPr/>
          <p:nvPr/>
        </p:nvSpPr>
        <p:spPr>
          <a:xfrm>
            <a:off x="946090" y="1905513"/>
            <a:ext cx="8143360" cy="285564"/>
          </a:xfrm>
          <a:prstGeom prst="rect">
            <a:avLst/>
          </a:prstGeom>
          <a:noFill/>
          <a:ln>
            <a:solidFill>
              <a:srgbClr val="4B1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EA0C505-9E57-FCF4-479C-841327320444}"/>
              </a:ext>
            </a:extLst>
          </p:cNvPr>
          <p:cNvSpPr/>
          <p:nvPr/>
        </p:nvSpPr>
        <p:spPr>
          <a:xfrm>
            <a:off x="960811" y="2437041"/>
            <a:ext cx="3945036" cy="644931"/>
          </a:xfrm>
          <a:prstGeom prst="rect">
            <a:avLst/>
          </a:prstGeom>
          <a:noFill/>
          <a:ln>
            <a:solidFill>
              <a:srgbClr val="4B1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48CC1A-DD71-2981-CC63-888DD3A26165}"/>
              </a:ext>
            </a:extLst>
          </p:cNvPr>
          <p:cNvSpPr txBox="1"/>
          <p:nvPr/>
        </p:nvSpPr>
        <p:spPr>
          <a:xfrm>
            <a:off x="1199378" y="2511086"/>
            <a:ext cx="350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ПРОГРАММНО-ТЕХНИЧЕСКИЙ КОМПЛЕКС ПТК «</a:t>
            </a:r>
            <a:r>
              <a:rPr lang="en-US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ELEUM</a:t>
            </a:r>
            <a:r>
              <a:rPr lang="ru-RU" sz="1400" kern="1200" spc="5" dirty="0">
                <a:solidFill>
                  <a:srgbClr val="4B1F68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</a:t>
            </a:r>
            <a:r>
              <a:rPr lang="ru-RU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endParaRPr lang="ru-RU" sz="1400" dirty="0">
              <a:solidFill>
                <a:srgbClr val="4B1F68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3F94157-D01D-5056-CC83-1F0710474963}"/>
              </a:ext>
            </a:extLst>
          </p:cNvPr>
          <p:cNvSpPr/>
          <p:nvPr/>
        </p:nvSpPr>
        <p:spPr>
          <a:xfrm>
            <a:off x="5144414" y="2437041"/>
            <a:ext cx="3945036" cy="644931"/>
          </a:xfrm>
          <a:prstGeom prst="rect">
            <a:avLst/>
          </a:prstGeom>
          <a:noFill/>
          <a:ln>
            <a:solidFill>
              <a:srgbClr val="4B1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D2CCDC-DD26-48E8-40AF-F2DB01CFCBC5}"/>
              </a:ext>
            </a:extLst>
          </p:cNvPr>
          <p:cNvSpPr txBox="1"/>
          <p:nvPr/>
        </p:nvSpPr>
        <p:spPr>
          <a:xfrm>
            <a:off x="5384229" y="2507818"/>
            <a:ext cx="350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ПРОГРАММНО-АППАРАТНЫЙ КОМПЛЕКС ПАК «</a:t>
            </a:r>
            <a:r>
              <a:rPr lang="en-US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ELEUM</a:t>
            </a:r>
            <a:r>
              <a:rPr lang="ru-RU" sz="1400" kern="1200" spc="5" dirty="0">
                <a:solidFill>
                  <a:srgbClr val="4B1F68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</a:t>
            </a:r>
            <a:r>
              <a:rPr lang="ru-RU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endParaRPr lang="ru-RU" sz="1400" dirty="0">
              <a:solidFill>
                <a:srgbClr val="4B1F68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E92E0A0-D624-66B3-06C5-95B46A6B4999}"/>
              </a:ext>
            </a:extLst>
          </p:cNvPr>
          <p:cNvSpPr/>
          <p:nvPr/>
        </p:nvSpPr>
        <p:spPr>
          <a:xfrm>
            <a:off x="959193" y="3342910"/>
            <a:ext cx="3945036" cy="644931"/>
          </a:xfrm>
          <a:prstGeom prst="rect">
            <a:avLst/>
          </a:prstGeom>
          <a:noFill/>
          <a:ln>
            <a:solidFill>
              <a:srgbClr val="4B1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9DB5A8-D6ED-CDFD-2A28-20AC8BE328C1}"/>
              </a:ext>
            </a:extLst>
          </p:cNvPr>
          <p:cNvSpPr/>
          <p:nvPr/>
        </p:nvSpPr>
        <p:spPr>
          <a:xfrm>
            <a:off x="5157114" y="3342910"/>
            <a:ext cx="3945036" cy="644931"/>
          </a:xfrm>
          <a:prstGeom prst="rect">
            <a:avLst/>
          </a:prstGeom>
          <a:noFill/>
          <a:ln>
            <a:solidFill>
              <a:srgbClr val="4B1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C2ABDE-A84F-CC2D-1E06-EE247DA95250}"/>
              </a:ext>
            </a:extLst>
          </p:cNvPr>
          <p:cNvSpPr txBox="1"/>
          <p:nvPr/>
        </p:nvSpPr>
        <p:spPr>
          <a:xfrm>
            <a:off x="5832947" y="339902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КОМПЬЮТЕРНОЕ И СЕТЕВОЕ ОБОРУДОВАНИЕ</a:t>
            </a:r>
            <a:endParaRPr lang="ru-RU" sz="1400" dirty="0">
              <a:solidFill>
                <a:srgbClr val="4B1F68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0F6010-A305-D6B4-10BD-C3F994925214}"/>
              </a:ext>
            </a:extLst>
          </p:cNvPr>
          <p:cNvSpPr txBox="1"/>
          <p:nvPr/>
        </p:nvSpPr>
        <p:spPr>
          <a:xfrm>
            <a:off x="1595003" y="341037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B1F68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ПРОГРАММНОЕ ОБЕСПЕЧЕНИЕ</a:t>
            </a:r>
            <a:endParaRPr lang="ru-RU" sz="1400" dirty="0">
              <a:solidFill>
                <a:srgbClr val="4B1F68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C9BE4DC-B326-CD1B-61E1-0209869A0412}"/>
              </a:ext>
            </a:extLst>
          </p:cNvPr>
          <p:cNvCxnSpPr>
            <a:cxnSpLocks/>
          </p:cNvCxnSpPr>
          <p:nvPr/>
        </p:nvCxnSpPr>
        <p:spPr>
          <a:xfrm>
            <a:off x="960841" y="1905513"/>
            <a:ext cx="0" cy="285564"/>
          </a:xfrm>
          <a:prstGeom prst="line">
            <a:avLst/>
          </a:prstGeom>
          <a:ln w="38100">
            <a:solidFill>
              <a:srgbClr val="4B1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E851BAB-6B39-DE32-B612-614737ADD329}"/>
              </a:ext>
            </a:extLst>
          </p:cNvPr>
          <p:cNvCxnSpPr>
            <a:cxnSpLocks/>
          </p:cNvCxnSpPr>
          <p:nvPr/>
        </p:nvCxnSpPr>
        <p:spPr>
          <a:xfrm>
            <a:off x="9089450" y="1905513"/>
            <a:ext cx="0" cy="285564"/>
          </a:xfrm>
          <a:prstGeom prst="line">
            <a:avLst/>
          </a:prstGeom>
          <a:ln w="38100">
            <a:solidFill>
              <a:srgbClr val="4B1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495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Информационная безопасность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6E380A-8E24-CFBD-9759-0C788EFFA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8" y="809625"/>
            <a:ext cx="8456400" cy="56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Информационная безопасность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4DD3DF-E9BB-3048-3A3F-5FA0444B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327" y="2028825"/>
            <a:ext cx="7278116" cy="4553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B1123-1272-366C-3D89-E1B3BDB567A7}"/>
              </a:ext>
            </a:extLst>
          </p:cNvPr>
          <p:cNvSpPr txBox="1"/>
          <p:nvPr/>
        </p:nvSpPr>
        <p:spPr>
          <a:xfrm>
            <a:off x="916378" y="1033174"/>
            <a:ext cx="356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Статистика атак на сетевые порты </a:t>
            </a:r>
          </a:p>
        </p:txBody>
      </p:sp>
    </p:spTree>
    <p:extLst>
      <p:ext uri="{BB962C8B-B14F-4D97-AF65-F5344CB8AC3E}">
        <p14:creationId xmlns:p14="http://schemas.microsoft.com/office/powerpoint/2010/main" val="245666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0818" y="380497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Межсетевой Экран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54FB4B2-0EE0-F3A1-1A5E-A4B4094A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5" y="2462291"/>
            <a:ext cx="4806465" cy="29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1F80E-E22D-25BB-D6CE-FE8D0CEBF35F}"/>
              </a:ext>
            </a:extLst>
          </p:cNvPr>
          <p:cNvSpPr txBox="1"/>
          <p:nvPr/>
        </p:nvSpPr>
        <p:spPr>
          <a:xfrm>
            <a:off x="774700" y="962025"/>
            <a:ext cx="874776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Данное решение обеспечивает защиту от внешних вторжений в АСУ ТП и маршрутизацию данных по уровням сети, таким как управление, шина станции, шина процесса.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Что такое межсетевой экран и как он работает">
            <a:extLst>
              <a:ext uri="{FF2B5EF4-FFF2-40B4-BE49-F238E27FC236}">
                <a16:creationId xmlns:a16="http://schemas.microsoft.com/office/drawing/2014/main" id="{3870344D-E9D7-8207-C442-6CBFE73D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40" y="2714624"/>
            <a:ext cx="4169243" cy="24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07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1DF6C6-8B4D-FFE3-6E3F-AF508DD4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100" y="428625"/>
            <a:ext cx="5256212" cy="338554"/>
          </a:xfrm>
        </p:spPr>
        <p:txBody>
          <a:bodyPr/>
          <a:lstStyle/>
          <a:p>
            <a:r>
              <a:rPr lang="ru-RU" dirty="0"/>
              <a:t>Опыт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6841B-D20B-9DA3-519B-2C72E757067A}"/>
              </a:ext>
            </a:extLst>
          </p:cNvPr>
          <p:cNvSpPr txBox="1"/>
          <p:nvPr/>
        </p:nvSpPr>
        <p:spPr>
          <a:xfrm>
            <a:off x="500624" y="1190625"/>
            <a:ext cx="93413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Компания Радиус </a:t>
            </a:r>
            <a:r>
              <a:rPr lang="ru-RU" dirty="0" err="1"/>
              <a:t>Айти</a:t>
            </a:r>
            <a:r>
              <a:rPr lang="ru-RU" dirty="0"/>
              <a:t> имеет опыт по внедрению систем информационный безопасности</a:t>
            </a:r>
          </a:p>
          <a:p>
            <a:endParaRPr lang="ru-RU" dirty="0"/>
          </a:p>
          <a:p>
            <a:r>
              <a:rPr lang="ru-RU" dirty="0"/>
              <a:t>Разработаны решения позволяющие комплексно защитить сетевую инфраструктуру АСУ ТП, </a:t>
            </a:r>
          </a:p>
          <a:p>
            <a:r>
              <a:rPr lang="ru-RU" dirty="0"/>
              <a:t>на всех уровнях модели </a:t>
            </a:r>
            <a:r>
              <a:rPr lang="en-US" dirty="0"/>
              <a:t>OSI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46B450-1058-9E70-8E1C-516C98058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5" y="2562225"/>
            <a:ext cx="9013381" cy="439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CE206F-8514-4E43-F286-5EB51CCBD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8" y="2598029"/>
            <a:ext cx="8938907" cy="1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05" y="7164009"/>
            <a:ext cx="1530350" cy="219710"/>
          </a:xfrm>
          <a:custGeom>
            <a:avLst/>
            <a:gdLst/>
            <a:ahLst/>
            <a:cxnLst/>
            <a:rect l="l" t="t" r="r" b="b"/>
            <a:pathLst>
              <a:path w="1530350" h="219709">
                <a:moveTo>
                  <a:pt x="1529994" y="219595"/>
                </a:moveTo>
                <a:lnTo>
                  <a:pt x="152999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4B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123" y="157419"/>
            <a:ext cx="9707880" cy="7214234"/>
          </a:xfrm>
          <a:custGeom>
            <a:avLst/>
            <a:gdLst/>
            <a:ahLst/>
            <a:cxnLst/>
            <a:rect l="l" t="t" r="r" b="b"/>
            <a:pathLst>
              <a:path w="9707880" h="7214234">
                <a:moveTo>
                  <a:pt x="0" y="7214069"/>
                </a:moveTo>
                <a:lnTo>
                  <a:pt x="9707295" y="7214069"/>
                </a:lnTo>
                <a:lnTo>
                  <a:pt x="9707295" y="0"/>
                </a:lnTo>
                <a:lnTo>
                  <a:pt x="0" y="0"/>
                </a:lnTo>
                <a:lnTo>
                  <a:pt x="0" y="7214069"/>
                </a:lnTo>
                <a:close/>
              </a:path>
            </a:pathLst>
          </a:custGeom>
          <a:ln w="12700">
            <a:solidFill>
              <a:srgbClr val="4B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56055" y="7189776"/>
            <a:ext cx="4242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4B1F68"/>
                </a:solidFill>
                <a:latin typeface="Roboto"/>
                <a:cs typeface="Roboto"/>
              </a:rPr>
              <a:t>24</a:t>
            </a:r>
            <a:endParaRPr sz="900" dirty="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3080" y="5650868"/>
            <a:ext cx="132297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B1F68"/>
                </a:solidFill>
                <a:latin typeface="Roboto Bk"/>
                <a:cs typeface="Roboto Bk"/>
              </a:rPr>
              <a:t>8</a:t>
            </a:r>
            <a:r>
              <a:rPr sz="1100" b="1" spc="-25" dirty="0">
                <a:solidFill>
                  <a:srgbClr val="4B1F68"/>
                </a:solidFill>
                <a:latin typeface="Roboto Bk"/>
                <a:cs typeface="Roboto Bk"/>
              </a:rPr>
              <a:t> </a:t>
            </a:r>
            <a:r>
              <a:rPr sz="1100" b="1" dirty="0">
                <a:solidFill>
                  <a:srgbClr val="4B1F68"/>
                </a:solidFill>
                <a:latin typeface="Roboto Bk"/>
                <a:cs typeface="Roboto Bk"/>
              </a:rPr>
              <a:t>(846)</a:t>
            </a:r>
            <a:r>
              <a:rPr sz="1100" b="1" spc="-20" dirty="0">
                <a:solidFill>
                  <a:srgbClr val="4B1F68"/>
                </a:solidFill>
                <a:latin typeface="Roboto Bk"/>
                <a:cs typeface="Roboto Bk"/>
              </a:rPr>
              <a:t> </a:t>
            </a:r>
            <a:r>
              <a:rPr sz="1100" b="1" spc="-5" dirty="0">
                <a:solidFill>
                  <a:srgbClr val="4B1F68"/>
                </a:solidFill>
                <a:latin typeface="Roboto Bk"/>
                <a:cs typeface="Roboto Bk"/>
              </a:rPr>
              <a:t>302</a:t>
            </a:r>
            <a:r>
              <a:rPr sz="1100" b="1" spc="-25" dirty="0">
                <a:solidFill>
                  <a:srgbClr val="4B1F68"/>
                </a:solidFill>
                <a:latin typeface="Roboto Bk"/>
                <a:cs typeface="Roboto Bk"/>
              </a:rPr>
              <a:t> </a:t>
            </a:r>
            <a:r>
              <a:rPr sz="1100" b="1" spc="-5" dirty="0">
                <a:solidFill>
                  <a:srgbClr val="4B1F68"/>
                </a:solidFill>
                <a:latin typeface="Roboto Bk"/>
                <a:cs typeface="Roboto Bk"/>
              </a:rPr>
              <a:t>00</a:t>
            </a:r>
            <a:r>
              <a:rPr sz="1100" b="1" spc="-25" dirty="0">
                <a:solidFill>
                  <a:srgbClr val="4B1F68"/>
                </a:solidFill>
                <a:latin typeface="Roboto Bk"/>
                <a:cs typeface="Roboto Bk"/>
              </a:rPr>
              <a:t> </a:t>
            </a:r>
            <a:r>
              <a:rPr sz="1100" b="1" spc="-5" dirty="0">
                <a:solidFill>
                  <a:srgbClr val="4B1F68"/>
                </a:solidFill>
                <a:latin typeface="Roboto Bk"/>
                <a:cs typeface="Roboto Bk"/>
              </a:rPr>
              <a:t>50</a:t>
            </a:r>
            <a:endParaRPr sz="1100" dirty="0">
              <a:solidFill>
                <a:srgbClr val="4B1F68"/>
              </a:solidFill>
              <a:latin typeface="Roboto Bk"/>
              <a:cs typeface="Roboto Bk"/>
            </a:endParaRPr>
          </a:p>
          <a:p>
            <a:pPr marL="12700" marR="86995" algn="ctr">
              <a:lnSpc>
                <a:spcPct val="100000"/>
              </a:lnSpc>
            </a:pPr>
            <a:r>
              <a:rPr lang="en-US" sz="1100" spc="-15" dirty="0">
                <a:solidFill>
                  <a:srgbClr val="4B1F68"/>
                </a:solidFill>
                <a:latin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</a:t>
            </a:r>
            <a:r>
              <a:rPr sz="1100" spc="-15" dirty="0">
                <a:solidFill>
                  <a:srgbClr val="4B1F68"/>
                </a:solidFill>
                <a:latin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@radius-it.ru</a:t>
            </a:r>
            <a:endParaRPr sz="1100" dirty="0">
              <a:solidFill>
                <a:srgbClr val="4B1F68"/>
              </a:solidFill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39999" y="315010"/>
            <a:ext cx="1080001" cy="182245"/>
            <a:chOff x="8639999" y="315010"/>
            <a:chExt cx="1080001" cy="1822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4795" y="360163"/>
              <a:ext cx="76530" cy="905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23820" y="360168"/>
              <a:ext cx="90170" cy="92075"/>
            </a:xfrm>
            <a:custGeom>
              <a:avLst/>
              <a:gdLst/>
              <a:ahLst/>
              <a:cxnLst/>
              <a:rect l="l" t="t" r="r" b="b"/>
              <a:pathLst>
                <a:path w="90170" h="92075">
                  <a:moveTo>
                    <a:pt x="90068" y="0"/>
                  </a:moveTo>
                  <a:lnTo>
                    <a:pt x="72694" y="0"/>
                  </a:lnTo>
                  <a:lnTo>
                    <a:pt x="47243" y="57632"/>
                  </a:lnTo>
                  <a:lnTo>
                    <a:pt x="17360" y="0"/>
                  </a:lnTo>
                  <a:lnTo>
                    <a:pt x="0" y="0"/>
                  </a:lnTo>
                  <a:lnTo>
                    <a:pt x="37109" y="66967"/>
                  </a:lnTo>
                  <a:lnTo>
                    <a:pt x="37807" y="68732"/>
                  </a:lnTo>
                  <a:lnTo>
                    <a:pt x="37782" y="74002"/>
                  </a:lnTo>
                  <a:lnTo>
                    <a:pt x="35674" y="76174"/>
                  </a:lnTo>
                  <a:lnTo>
                    <a:pt x="32169" y="78371"/>
                  </a:lnTo>
                  <a:lnTo>
                    <a:pt x="29933" y="79057"/>
                  </a:lnTo>
                  <a:lnTo>
                    <a:pt x="17729" y="79057"/>
                  </a:lnTo>
                  <a:lnTo>
                    <a:pt x="17729" y="91935"/>
                  </a:lnTo>
                  <a:lnTo>
                    <a:pt x="33007" y="91935"/>
                  </a:lnTo>
                  <a:lnTo>
                    <a:pt x="36220" y="91478"/>
                  </a:lnTo>
                  <a:lnTo>
                    <a:pt x="55333" y="75044"/>
                  </a:lnTo>
                  <a:lnTo>
                    <a:pt x="90068" y="0"/>
                  </a:lnTo>
                  <a:close/>
                </a:path>
              </a:pathLst>
            </a:custGeom>
            <a:solidFill>
              <a:srgbClr val="4B1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4950" y="360163"/>
              <a:ext cx="135050" cy="905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05913" y="360171"/>
              <a:ext cx="594995" cy="91440"/>
            </a:xfrm>
            <a:custGeom>
              <a:avLst/>
              <a:gdLst/>
              <a:ahLst/>
              <a:cxnLst/>
              <a:rect l="l" t="t" r="r" b="b"/>
              <a:pathLst>
                <a:path w="594995" h="91440">
                  <a:moveTo>
                    <a:pt x="79349" y="15557"/>
                  </a:moveTo>
                  <a:lnTo>
                    <a:pt x="78346" y="12179"/>
                  </a:lnTo>
                  <a:lnTo>
                    <a:pt x="77482" y="9258"/>
                  </a:lnTo>
                  <a:lnTo>
                    <a:pt x="70091" y="1866"/>
                  </a:lnTo>
                  <a:lnTo>
                    <a:pt x="63792" y="0"/>
                  </a:lnTo>
                  <a:lnTo>
                    <a:pt x="61582" y="0"/>
                  </a:lnTo>
                  <a:lnTo>
                    <a:pt x="61582" y="12179"/>
                  </a:lnTo>
                  <a:lnTo>
                    <a:pt x="61582" y="50342"/>
                  </a:lnTo>
                  <a:lnTo>
                    <a:pt x="49733" y="50342"/>
                  </a:lnTo>
                  <a:lnTo>
                    <a:pt x="49606" y="50368"/>
                  </a:lnTo>
                  <a:lnTo>
                    <a:pt x="17780" y="50368"/>
                  </a:lnTo>
                  <a:lnTo>
                    <a:pt x="17780" y="12179"/>
                  </a:lnTo>
                  <a:lnTo>
                    <a:pt x="61582" y="12179"/>
                  </a:lnTo>
                  <a:lnTo>
                    <a:pt x="61582" y="0"/>
                  </a:lnTo>
                  <a:lnTo>
                    <a:pt x="0" y="0"/>
                  </a:lnTo>
                  <a:lnTo>
                    <a:pt x="0" y="90538"/>
                  </a:lnTo>
                  <a:lnTo>
                    <a:pt x="17780" y="90538"/>
                  </a:lnTo>
                  <a:lnTo>
                    <a:pt x="17780" y="62547"/>
                  </a:lnTo>
                  <a:lnTo>
                    <a:pt x="63804" y="62547"/>
                  </a:lnTo>
                  <a:lnTo>
                    <a:pt x="70091" y="60680"/>
                  </a:lnTo>
                  <a:lnTo>
                    <a:pt x="77482" y="53301"/>
                  </a:lnTo>
                  <a:lnTo>
                    <a:pt x="78346" y="50368"/>
                  </a:lnTo>
                  <a:lnTo>
                    <a:pt x="79349" y="47002"/>
                  </a:lnTo>
                  <a:lnTo>
                    <a:pt x="79349" y="15557"/>
                  </a:lnTo>
                  <a:close/>
                </a:path>
                <a:path w="594995" h="91440">
                  <a:moveTo>
                    <a:pt x="180454" y="90538"/>
                  </a:moveTo>
                  <a:lnTo>
                    <a:pt x="173837" y="73050"/>
                  </a:lnTo>
                  <a:lnTo>
                    <a:pt x="169748" y="62230"/>
                  </a:lnTo>
                  <a:lnTo>
                    <a:pt x="152336" y="16243"/>
                  </a:lnTo>
                  <a:lnTo>
                    <a:pt x="152336" y="62230"/>
                  </a:lnTo>
                  <a:lnTo>
                    <a:pt x="117195" y="62230"/>
                  </a:lnTo>
                  <a:lnTo>
                    <a:pt x="134759" y="14185"/>
                  </a:lnTo>
                  <a:lnTo>
                    <a:pt x="152336" y="62230"/>
                  </a:lnTo>
                  <a:lnTo>
                    <a:pt x="152336" y="16243"/>
                  </a:lnTo>
                  <a:lnTo>
                    <a:pt x="151561" y="14185"/>
                  </a:lnTo>
                  <a:lnTo>
                    <a:pt x="146189" y="0"/>
                  </a:lnTo>
                  <a:lnTo>
                    <a:pt x="123317" y="0"/>
                  </a:lnTo>
                  <a:lnTo>
                    <a:pt x="89052" y="90538"/>
                  </a:lnTo>
                  <a:lnTo>
                    <a:pt x="106845" y="90538"/>
                  </a:lnTo>
                  <a:lnTo>
                    <a:pt x="113245" y="73050"/>
                  </a:lnTo>
                  <a:lnTo>
                    <a:pt x="156298" y="73050"/>
                  </a:lnTo>
                  <a:lnTo>
                    <a:pt x="162699" y="90538"/>
                  </a:lnTo>
                  <a:lnTo>
                    <a:pt x="180454" y="90538"/>
                  </a:lnTo>
                  <a:close/>
                </a:path>
                <a:path w="594995" h="91440">
                  <a:moveTo>
                    <a:pt x="293306" y="78359"/>
                  </a:moveTo>
                  <a:lnTo>
                    <a:pt x="282816" y="78359"/>
                  </a:lnTo>
                  <a:lnTo>
                    <a:pt x="282816" y="12179"/>
                  </a:lnTo>
                  <a:lnTo>
                    <a:pt x="282816" y="0"/>
                  </a:lnTo>
                  <a:lnTo>
                    <a:pt x="265036" y="0"/>
                  </a:lnTo>
                  <a:lnTo>
                    <a:pt x="265036" y="12179"/>
                  </a:lnTo>
                  <a:lnTo>
                    <a:pt x="265036" y="78359"/>
                  </a:lnTo>
                  <a:lnTo>
                    <a:pt x="218732" y="78359"/>
                  </a:lnTo>
                  <a:lnTo>
                    <a:pt x="223735" y="70853"/>
                  </a:lnTo>
                  <a:lnTo>
                    <a:pt x="224802" y="68834"/>
                  </a:lnTo>
                  <a:lnTo>
                    <a:pt x="229654" y="50673"/>
                  </a:lnTo>
                  <a:lnTo>
                    <a:pt x="231965" y="12179"/>
                  </a:lnTo>
                  <a:lnTo>
                    <a:pt x="265036" y="12179"/>
                  </a:lnTo>
                  <a:lnTo>
                    <a:pt x="265036" y="0"/>
                  </a:lnTo>
                  <a:lnTo>
                    <a:pt x="216547" y="0"/>
                  </a:lnTo>
                  <a:lnTo>
                    <a:pt x="213055" y="57365"/>
                  </a:lnTo>
                  <a:lnTo>
                    <a:pt x="212445" y="60591"/>
                  </a:lnTo>
                  <a:lnTo>
                    <a:pt x="210502" y="66243"/>
                  </a:lnTo>
                  <a:lnTo>
                    <a:pt x="209448" y="68668"/>
                  </a:lnTo>
                  <a:lnTo>
                    <a:pt x="208241" y="70853"/>
                  </a:lnTo>
                  <a:lnTo>
                    <a:pt x="207111" y="73037"/>
                  </a:lnTo>
                  <a:lnTo>
                    <a:pt x="205625" y="75209"/>
                  </a:lnTo>
                  <a:lnTo>
                    <a:pt x="202831" y="78359"/>
                  </a:lnTo>
                  <a:lnTo>
                    <a:pt x="195783" y="78359"/>
                  </a:lnTo>
                  <a:lnTo>
                    <a:pt x="195783" y="90538"/>
                  </a:lnTo>
                  <a:lnTo>
                    <a:pt x="293306" y="90538"/>
                  </a:lnTo>
                  <a:lnTo>
                    <a:pt x="293306" y="78359"/>
                  </a:lnTo>
                  <a:close/>
                </a:path>
                <a:path w="594995" h="91440">
                  <a:moveTo>
                    <a:pt x="594677" y="0"/>
                  </a:moveTo>
                  <a:lnTo>
                    <a:pt x="548005" y="0"/>
                  </a:lnTo>
                  <a:lnTo>
                    <a:pt x="539267" y="0"/>
                  </a:lnTo>
                  <a:lnTo>
                    <a:pt x="532968" y="1854"/>
                  </a:lnTo>
                  <a:lnTo>
                    <a:pt x="525589" y="9156"/>
                  </a:lnTo>
                  <a:lnTo>
                    <a:pt x="523722" y="15379"/>
                  </a:lnTo>
                  <a:lnTo>
                    <a:pt x="523722" y="76327"/>
                  </a:lnTo>
                  <a:lnTo>
                    <a:pt x="525513" y="82156"/>
                  </a:lnTo>
                  <a:lnTo>
                    <a:pt x="532612" y="89179"/>
                  </a:lnTo>
                  <a:lnTo>
                    <a:pt x="538518" y="90957"/>
                  </a:lnTo>
                  <a:lnTo>
                    <a:pt x="594677" y="90957"/>
                  </a:lnTo>
                  <a:lnTo>
                    <a:pt x="594677" y="79476"/>
                  </a:lnTo>
                  <a:lnTo>
                    <a:pt x="541248" y="79463"/>
                  </a:lnTo>
                  <a:lnTo>
                    <a:pt x="541248" y="12179"/>
                  </a:lnTo>
                  <a:lnTo>
                    <a:pt x="594677" y="12179"/>
                  </a:lnTo>
                  <a:lnTo>
                    <a:pt x="594677" y="0"/>
                  </a:lnTo>
                  <a:close/>
                </a:path>
              </a:pathLst>
            </a:custGeom>
            <a:solidFill>
              <a:srgbClr val="4B1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9999" y="315010"/>
              <a:ext cx="182257" cy="18224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9237A9-093A-9AB5-FD89-D9B76B552E68}"/>
              </a:ext>
            </a:extLst>
          </p:cNvPr>
          <p:cNvSpPr txBox="1"/>
          <p:nvPr/>
        </p:nvSpPr>
        <p:spPr>
          <a:xfrm>
            <a:off x="2527300" y="1343025"/>
            <a:ext cx="488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B1F6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Готовы разработать новое оборудование по индивидуальному запросу!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D41C1-580A-D7CA-EF72-11C5382F83EC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16E69E-1AED-8540-A469-1A4BFD951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80" y="2257425"/>
            <a:ext cx="2435290" cy="2435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42E0F0-FBFF-050A-5135-834ADF2FC621}"/>
              </a:ext>
            </a:extLst>
          </p:cNvPr>
          <p:cNvSpPr txBox="1"/>
          <p:nvPr/>
        </p:nvSpPr>
        <p:spPr>
          <a:xfrm>
            <a:off x="2697816" y="4692715"/>
            <a:ext cx="204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C22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ИНТЕРНЕТ МАГАЗИН</a:t>
            </a:r>
          </a:p>
          <a:p>
            <a:pPr algn="ctr"/>
            <a:r>
              <a:rPr lang="en-US" sz="1400" dirty="0">
                <a:solidFill>
                  <a:srgbClr val="4C22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shop.radius-it.ru</a:t>
            </a:r>
            <a:endParaRPr lang="ru-RU" sz="1400" dirty="0">
              <a:solidFill>
                <a:srgbClr val="4C226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43EB19-C8EE-3F00-C3E1-BB7C40A0EC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88" y="2257425"/>
            <a:ext cx="2435290" cy="24352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9BE3A1-D1E8-AE5D-C74B-0496DE754DD6}"/>
              </a:ext>
            </a:extLst>
          </p:cNvPr>
          <p:cNvSpPr txBox="1"/>
          <p:nvPr/>
        </p:nvSpPr>
        <p:spPr>
          <a:xfrm>
            <a:off x="5398828" y="4692715"/>
            <a:ext cx="22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C22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ОФИЦИАЛЬНЫЙ САЙТ</a:t>
            </a:r>
          </a:p>
          <a:p>
            <a:pPr algn="ctr"/>
            <a:r>
              <a:rPr lang="en-US" sz="1400" dirty="0">
                <a:solidFill>
                  <a:srgbClr val="4C22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radius-it.ru</a:t>
            </a:r>
            <a:endParaRPr lang="ru-RU" sz="1400" dirty="0">
              <a:solidFill>
                <a:srgbClr val="4C226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08604" y="380497"/>
            <a:ext cx="8143360" cy="3206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 Импортозамещение</a:t>
            </a:r>
            <a:endParaRPr sz="20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AE65F-3942-8797-8FE9-F2E9C2EC36C1}"/>
              </a:ext>
            </a:extLst>
          </p:cNvPr>
          <p:cNvSpPr txBox="1"/>
          <p:nvPr/>
        </p:nvSpPr>
        <p:spPr>
          <a:xfrm>
            <a:off x="655577" y="1190625"/>
            <a:ext cx="6629400" cy="372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Проблематика</a:t>
            </a:r>
            <a:r>
              <a:rPr lang="en-US" sz="18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:</a:t>
            </a:r>
            <a:endParaRPr lang="ru-RU" sz="1800" b="1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Где купить продукцию HP бу во Владимире">
            <a:extLst>
              <a:ext uri="{FF2B5EF4-FFF2-40B4-BE49-F238E27FC236}">
                <a16:creationId xmlns:a16="http://schemas.microsoft.com/office/drawing/2014/main" id="{0B228259-2D13-D3B6-032C-744EA370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8" y="22232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ll - YouTube">
            <a:extLst>
              <a:ext uri="{FF2B5EF4-FFF2-40B4-BE49-F238E27FC236}">
                <a16:creationId xmlns:a16="http://schemas.microsoft.com/office/drawing/2014/main" id="{692BEC6F-0ABD-5DA7-6A8F-00F3DD4C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41" y="22677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isco (@Cisco) / Twitter">
            <a:extLst>
              <a:ext uri="{FF2B5EF4-FFF2-40B4-BE49-F238E27FC236}">
                <a16:creationId xmlns:a16="http://schemas.microsoft.com/office/drawing/2014/main" id="{5734A222-B9A6-4CFB-DEA5-3CE51020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18" y="22677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579BE5A-601C-2883-1599-363C4FA51C36}"/>
              </a:ext>
            </a:extLst>
          </p:cNvPr>
          <p:cNvCxnSpPr/>
          <p:nvPr/>
        </p:nvCxnSpPr>
        <p:spPr>
          <a:xfrm>
            <a:off x="3448469" y="2422949"/>
            <a:ext cx="2743200" cy="2057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95986A6-CC94-BE51-546B-D28541C3DBF5}"/>
              </a:ext>
            </a:extLst>
          </p:cNvPr>
          <p:cNvCxnSpPr>
            <a:cxnSpLocks/>
          </p:cNvCxnSpPr>
          <p:nvPr/>
        </p:nvCxnSpPr>
        <p:spPr>
          <a:xfrm flipH="1">
            <a:off x="3478566" y="2352426"/>
            <a:ext cx="2514600" cy="2198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4B139AE-5282-543D-35CF-BFD028461606}"/>
              </a:ext>
            </a:extLst>
          </p:cNvPr>
          <p:cNvCxnSpPr/>
          <p:nvPr/>
        </p:nvCxnSpPr>
        <p:spPr>
          <a:xfrm>
            <a:off x="431521" y="2318371"/>
            <a:ext cx="2743200" cy="2057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F4F494-6631-D558-AF34-5DBE352CE97C}"/>
              </a:ext>
            </a:extLst>
          </p:cNvPr>
          <p:cNvCxnSpPr>
            <a:cxnSpLocks/>
          </p:cNvCxnSpPr>
          <p:nvPr/>
        </p:nvCxnSpPr>
        <p:spPr>
          <a:xfrm flipH="1">
            <a:off x="461618" y="2247848"/>
            <a:ext cx="2514600" cy="2198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7927FA6-E341-2D23-EB91-F513D944BED1}"/>
              </a:ext>
            </a:extLst>
          </p:cNvPr>
          <p:cNvCxnSpPr/>
          <p:nvPr/>
        </p:nvCxnSpPr>
        <p:spPr>
          <a:xfrm>
            <a:off x="6488827" y="2310084"/>
            <a:ext cx="2743200" cy="2057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36ED2A1-4208-E992-5CBC-FC8BBF7FE3CB}"/>
              </a:ext>
            </a:extLst>
          </p:cNvPr>
          <p:cNvCxnSpPr>
            <a:cxnSpLocks/>
          </p:cNvCxnSpPr>
          <p:nvPr/>
        </p:nvCxnSpPr>
        <p:spPr>
          <a:xfrm flipH="1">
            <a:off x="6518924" y="2239561"/>
            <a:ext cx="2514600" cy="2198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2EF7BA-AF36-57E1-E58F-85A16AD1AD6E}"/>
              </a:ext>
            </a:extLst>
          </p:cNvPr>
          <p:cNvSpPr txBox="1"/>
          <p:nvPr/>
        </p:nvSpPr>
        <p:spPr>
          <a:xfrm>
            <a:off x="946090" y="5686425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Российские решения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77D08C6A-EE42-0011-5CF4-0C9BCFDF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77" y="517689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алочка без фона - 38 фото">
            <a:extLst>
              <a:ext uri="{FF2B5EF4-FFF2-40B4-BE49-F238E27FC236}">
                <a16:creationId xmlns:a16="http://schemas.microsoft.com/office/drawing/2014/main" id="{CE23C507-6937-CF65-276C-24AD6B81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96" y="46148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0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08604" y="380497"/>
            <a:ext cx="8143360" cy="6283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 Импортозамещение</a:t>
            </a:r>
            <a:br>
              <a:rPr lang="ru-RU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Решение</a:t>
            </a:r>
            <a:r>
              <a:rPr lang="en-US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  <a:endParaRPr sz="20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73CB1-7392-B235-CC66-6E9C2E29E575}"/>
              </a:ext>
            </a:extLst>
          </p:cNvPr>
          <p:cNvSpPr txBox="1"/>
          <p:nvPr/>
        </p:nvSpPr>
        <p:spPr>
          <a:xfrm>
            <a:off x="3594100" y="2985979"/>
            <a:ext cx="5828392" cy="394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ПТК входит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Промышленный сервер (сервер АСУ ТП)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Промышленный компьютер (ПК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Eleum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Преобразователь протоколов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Межсетевой экран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 бесперебойного питания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Терминал релейной защиты Сириус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Преобразователь дискретных сигналов Сириус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КВМ консоль с переключателем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Операционная система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Astra Linux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другая российская операционная система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 верхнего уровня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E1EDE2-61D4-6809-10B4-B375866F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380497"/>
            <a:ext cx="2399392" cy="6632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AE65F-3942-8797-8FE9-F2E9C2EC36C1}"/>
              </a:ext>
            </a:extLst>
          </p:cNvPr>
          <p:cNvSpPr txBox="1"/>
          <p:nvPr/>
        </p:nvSpPr>
        <p:spPr>
          <a:xfrm>
            <a:off x="2941684" y="1040726"/>
            <a:ext cx="6629400" cy="18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Российский программно-технический комплекс 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ELEUM </a:t>
            </a:r>
            <a:r>
              <a:rPr lang="ru-RU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представляет собой комплекс устройств и программного обеспечения позволяющие автоматизировать управление энергообъектами и защитить от внешних угроз цифровую подстанцию. Что в свою очередь позволяет использовать такое решения для импортозамещения.  </a:t>
            </a:r>
          </a:p>
        </p:txBody>
      </p:sp>
    </p:spTree>
    <p:extLst>
      <p:ext uri="{BB962C8B-B14F-4D97-AF65-F5344CB8AC3E}">
        <p14:creationId xmlns:p14="http://schemas.microsoft.com/office/powerpoint/2010/main" val="78837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08604" y="380497"/>
            <a:ext cx="8143360" cy="6283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 Импортозамещение</a:t>
            </a:r>
            <a:br>
              <a:rPr lang="ru-RU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sz="20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812735-0576-1A78-66D8-8E870C73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" y="1123174"/>
            <a:ext cx="4973638" cy="37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514E4B-38E2-0C8F-9D72-8BD7BB83CFE2}"/>
              </a:ext>
            </a:extLst>
          </p:cNvPr>
          <p:cNvSpPr txBox="1"/>
          <p:nvPr/>
        </p:nvSpPr>
        <p:spPr>
          <a:xfrm>
            <a:off x="5891059" y="1647825"/>
            <a:ext cx="3893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Индустриальный преобразователь</a:t>
            </a:r>
          </a:p>
          <a:p>
            <a:r>
              <a:rPr lang="ru-RU" dirty="0"/>
              <a:t> протоколов, предназначен для</a:t>
            </a:r>
          </a:p>
          <a:p>
            <a:r>
              <a:rPr lang="ru-RU" dirty="0"/>
              <a:t>сбора информации по всем </a:t>
            </a:r>
          </a:p>
          <a:p>
            <a:r>
              <a:rPr lang="ru-RU" dirty="0"/>
              <a:t>промышленным протоколам и </a:t>
            </a:r>
          </a:p>
          <a:p>
            <a:r>
              <a:rPr lang="ru-RU" dirty="0"/>
              <a:t>передачи информации на верхний </a:t>
            </a:r>
          </a:p>
          <a:p>
            <a:r>
              <a:rPr lang="ru-RU" dirty="0"/>
              <a:t>уровень по протоколу </a:t>
            </a:r>
            <a:r>
              <a:rPr lang="ru-RU" dirty="0" err="1"/>
              <a:t>мэк</a:t>
            </a:r>
            <a:r>
              <a:rPr lang="ru-RU" dirty="0"/>
              <a:t> 60870-104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107BA0-08F6-5D96-5DB9-68F2CA51C37C}"/>
              </a:ext>
            </a:extLst>
          </p:cNvPr>
          <p:cNvSpPr/>
          <p:nvPr/>
        </p:nvSpPr>
        <p:spPr>
          <a:xfrm>
            <a:off x="2964958" y="6392432"/>
            <a:ext cx="3733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A76375-96AB-44B2-2686-0BEFE7BFDD4C}"/>
              </a:ext>
            </a:extLst>
          </p:cNvPr>
          <p:cNvSpPr/>
          <p:nvPr/>
        </p:nvSpPr>
        <p:spPr>
          <a:xfrm>
            <a:off x="3785012" y="5098306"/>
            <a:ext cx="209369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Индустриальный преобразователь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2523DC-7133-9387-438B-4008E54F49AE}"/>
              </a:ext>
            </a:extLst>
          </p:cNvPr>
          <p:cNvSpPr/>
          <p:nvPr/>
        </p:nvSpPr>
        <p:spPr>
          <a:xfrm>
            <a:off x="3785013" y="3872763"/>
            <a:ext cx="209369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Scada</a:t>
            </a:r>
            <a:endParaRPr lang="ru-RU" dirty="0"/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EEA016FE-4760-A2AC-615B-BCAF1ED58582}"/>
              </a:ext>
            </a:extLst>
          </p:cNvPr>
          <p:cNvCxnSpPr>
            <a:stCxn id="6" idx="0"/>
            <a:endCxn id="9" idx="2"/>
          </p:cNvCxnSpPr>
          <p:nvPr/>
        </p:nvCxnSpPr>
        <p:spPr>
          <a:xfrm rot="5400000" flipH="1" flipV="1">
            <a:off x="4603895" y="6164469"/>
            <a:ext cx="45592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EA00B1B3-0561-CC93-A220-5C796ABF9131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rot="5400000" flipH="1" flipV="1">
            <a:off x="4638188" y="4904635"/>
            <a:ext cx="387343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1D43FA-137B-DEE5-319E-46F4F312C98A}"/>
              </a:ext>
            </a:extLst>
          </p:cNvPr>
          <p:cNvSpPr txBox="1"/>
          <p:nvPr/>
        </p:nvSpPr>
        <p:spPr>
          <a:xfrm>
            <a:off x="4935595" y="47109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104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0F98B-AADC-4553-6494-35E881D8ECEC}"/>
              </a:ext>
            </a:extLst>
          </p:cNvPr>
          <p:cNvSpPr txBox="1"/>
          <p:nvPr/>
        </p:nvSpPr>
        <p:spPr>
          <a:xfrm>
            <a:off x="4997026" y="595963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78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1CC177-4A1F-3301-63DB-159DBF43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35" y="368804"/>
            <a:ext cx="2467319" cy="33035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8E970E-C78E-D3B1-81AC-789EEACF7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6" y="227653"/>
            <a:ext cx="2467319" cy="69237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E5D3CE-EE4E-A1C2-B5CA-D8B635D2C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052" y="286906"/>
            <a:ext cx="2701001" cy="33326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839F2-8D8A-446F-4276-247444208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179" y="3856556"/>
            <a:ext cx="2467319" cy="33326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48EC5E-165C-8726-BF8B-86406C0CA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900" y="3706428"/>
            <a:ext cx="2467319" cy="34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32036" y="270633"/>
            <a:ext cx="8143360" cy="3206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Импортозамещение</a:t>
            </a:r>
            <a:endParaRPr sz="20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7C811-9DEC-6BF1-9260-7EFF306216BA}"/>
              </a:ext>
            </a:extLst>
          </p:cNvPr>
          <p:cNvSpPr txBox="1"/>
          <p:nvPr/>
        </p:nvSpPr>
        <p:spPr>
          <a:xfrm>
            <a:off x="469900" y="1087533"/>
            <a:ext cx="71410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Технологический стек программного комплекса </a:t>
            </a: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Scada </a:t>
            </a:r>
            <a:r>
              <a:rPr lang="en-US" b="1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Eleum</a:t>
            </a: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endParaRPr lang="ru-RU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ru-RU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Postgresqlpro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– 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отечественная СУБД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Web 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сервер 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Java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Node JS</a:t>
            </a:r>
          </a:p>
          <a:p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Микросервисы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Kafka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Система виртуализации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Брест</a:t>
            </a:r>
          </a:p>
          <a:p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Контейнеризация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LXC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Docker</a:t>
            </a:r>
          </a:p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Микромодульная структура приложения</a:t>
            </a:r>
          </a:p>
          <a:p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Кроссплатформенность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F06DED04-D7D4-6A06-DDFF-3E56BECBE5BB}"/>
              </a:ext>
            </a:extLst>
          </p:cNvPr>
          <p:cNvSpPr txBox="1">
            <a:spLocks/>
          </p:cNvSpPr>
          <p:nvPr/>
        </p:nvSpPr>
        <p:spPr>
          <a:xfrm>
            <a:off x="932036" y="709861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200" b="0" i="0">
                <a:solidFill>
                  <a:srgbClr val="4B1F68"/>
                </a:solidFill>
                <a:latin typeface="Roboto Lt"/>
                <a:ea typeface="+mj-ea"/>
                <a:cs typeface="Roboto Lt"/>
              </a:defRPr>
            </a:lvl1pPr>
          </a:lstStyle>
          <a:p>
            <a:pPr marL="758190" marR="5080" indent="-745490" algn="ctr">
              <a:spcBef>
                <a:spcPts val="100"/>
              </a:spcBef>
            </a:pPr>
            <a:r>
              <a:rPr lang="ru-RU" sz="1600" b="1" kern="0" spc="5" dirty="0">
                <a:latin typeface="Roboto Light" panose="02000000000000000000" pitchFamily="2" charset="0"/>
                <a:ea typeface="Roboto Light" panose="02000000000000000000" pitchFamily="2" charset="0"/>
              </a:rPr>
              <a:t>Российский продукт ПК </a:t>
            </a:r>
            <a:r>
              <a:rPr lang="ru-RU" sz="1600" b="1" kern="0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Scada</a:t>
            </a:r>
            <a:r>
              <a:rPr lang="ru-RU" sz="1600" b="1" kern="0" spc="5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600" b="1" kern="0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Eleum</a:t>
            </a:r>
            <a:endParaRPr lang="ru-RU" sz="1600" b="1" kern="0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074" name="Picture 2" descr="Компания Postgres Professional">
            <a:extLst>
              <a:ext uri="{FF2B5EF4-FFF2-40B4-BE49-F238E27FC236}">
                <a16:creationId xmlns:a16="http://schemas.microsoft.com/office/drawing/2014/main" id="{BA0F6CC5-D194-F3E9-1E25-BBFFAB0C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46" y="2997557"/>
            <a:ext cx="3385796" cy="10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упить Программный комплекс Средства виртуализации Брест %city_pre% |  Интернет магазин программного обеспечения">
            <a:extLst>
              <a:ext uri="{FF2B5EF4-FFF2-40B4-BE49-F238E27FC236}">
                <a16:creationId xmlns:a16="http://schemas.microsoft.com/office/drawing/2014/main" id="{51FD396F-A212-4CD0-65E5-49489016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97" y="4090156"/>
            <a:ext cx="2779431" cy="153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втоматизированные системы">
            <a:extLst>
              <a:ext uri="{FF2B5EF4-FFF2-40B4-BE49-F238E27FC236}">
                <a16:creationId xmlns:a16="http://schemas.microsoft.com/office/drawing/2014/main" id="{8E249FFD-8475-0DE5-BA45-0AF8BBA6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554303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XC aka Linux Container: простота и надёжность / Хабр">
            <a:extLst>
              <a:ext uri="{FF2B5EF4-FFF2-40B4-BE49-F238E27FC236}">
                <a16:creationId xmlns:a16="http://schemas.microsoft.com/office/drawing/2014/main" id="{A49030B4-F810-B4F1-046E-B9F57ED7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59" y="5677070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Что такое Docker? Структура и преимущества | Serverspace">
            <a:extLst>
              <a:ext uri="{FF2B5EF4-FFF2-40B4-BE49-F238E27FC236}">
                <a16:creationId xmlns:a16="http://schemas.microsoft.com/office/drawing/2014/main" id="{E35B436E-78DF-4BE7-153F-3AAA9AA4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1" y="5430141"/>
            <a:ext cx="1987964" cy="17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D604BE-BB2A-AECA-A84C-A2510B72F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474" y="1885265"/>
            <a:ext cx="1403259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4BC64-170B-45D0-34B9-AB4228E2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6" y="810998"/>
            <a:ext cx="4071144" cy="5770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C23E85-7866-5FFB-F970-C44BE487F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01" y="733425"/>
            <a:ext cx="4191000" cy="59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65" y="7189174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4B1F68"/>
                </a:solidFill>
                <a:latin typeface="Roboto"/>
                <a:cs typeface="Roboto"/>
              </a:rPr>
              <a:t>radius-it.ru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911" y="7189775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B1F68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8143360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54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5" dirty="0">
                <a:latin typeface="Roboto Light" panose="02000000000000000000" pitchFamily="2" charset="0"/>
                <a:ea typeface="Roboto Light" panose="02000000000000000000" pitchFamily="2" charset="0"/>
              </a:rPr>
              <a:t>ГПП Лыково 35/10/6 </a:t>
            </a:r>
            <a:r>
              <a:rPr lang="ru-RU" sz="1600" b="1" spc="5" dirty="0" err="1">
                <a:latin typeface="Roboto Light" panose="02000000000000000000" pitchFamily="2" charset="0"/>
                <a:ea typeface="Roboto Light" panose="02000000000000000000" pitchFamily="2" charset="0"/>
              </a:rPr>
              <a:t>кВ</a:t>
            </a:r>
            <a:endParaRPr sz="1600" b="1" spc="2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12F4C-1EF9-7E0D-9889-E60365B11DDB}"/>
              </a:ext>
            </a:extLst>
          </p:cNvPr>
          <p:cNvSpPr txBox="1"/>
          <p:nvPr/>
        </p:nvSpPr>
        <p:spPr>
          <a:xfrm>
            <a:off x="7991943" y="7210425"/>
            <a:ext cx="1905001" cy="184666"/>
          </a:xfrm>
          <a:prstGeom prst="rect">
            <a:avLst/>
          </a:prstGeom>
          <a:solidFill>
            <a:srgbClr val="4B1F6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Н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В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В   Ц И Ф Р О В И З А Ц И </a:t>
            </a:r>
            <a:r>
              <a:rPr lang="ru-RU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B1FA7C-58C4-3C72-5DA6-B125F1DF9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764223"/>
            <a:ext cx="2213866" cy="6119617"/>
          </a:xfrm>
          <a:prstGeom prst="rect">
            <a:avLst/>
          </a:prstGeom>
        </p:spPr>
      </p:pic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E6BF37CF-594F-5AAD-0706-D289A9F9307F}"/>
              </a:ext>
            </a:extLst>
          </p:cNvPr>
          <p:cNvSpPr/>
          <p:nvPr/>
        </p:nvSpPr>
        <p:spPr>
          <a:xfrm>
            <a:off x="4006735" y="3021920"/>
            <a:ext cx="1524000" cy="15282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Автоматизированные системы">
            <a:extLst>
              <a:ext uri="{FF2B5EF4-FFF2-40B4-BE49-F238E27FC236}">
                <a16:creationId xmlns:a16="http://schemas.microsoft.com/office/drawing/2014/main" id="{30BC9431-16FF-F4C7-F673-3DED5B46A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171568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87EF2-8B2B-041C-AABE-FC4376535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104" y="3569612"/>
            <a:ext cx="1403259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33147</TotalTime>
  <Words>1269</Words>
  <Application>Microsoft Office PowerPoint</Application>
  <PresentationFormat>Произвольный</PresentationFormat>
  <Paragraphs>187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Calibri</vt:lpstr>
      <vt:lpstr>Roboto</vt:lpstr>
      <vt:lpstr>Roboto Bk</vt:lpstr>
      <vt:lpstr>Roboto Light</vt:lpstr>
      <vt:lpstr>Roboto Lt</vt:lpstr>
      <vt:lpstr>Times New Roman</vt:lpstr>
      <vt:lpstr>Office Theme</vt:lpstr>
      <vt:lpstr>Презентация PowerPoint</vt:lpstr>
      <vt:lpstr>О КОМПАНИИ</vt:lpstr>
      <vt:lpstr> Импортозамещение</vt:lpstr>
      <vt:lpstr> Импортозамещение Решение:</vt:lpstr>
      <vt:lpstr> Импортозамещение </vt:lpstr>
      <vt:lpstr>Презентация PowerPoint</vt:lpstr>
      <vt:lpstr>Импортозамещение</vt:lpstr>
      <vt:lpstr>Презентация PowerPoint</vt:lpstr>
      <vt:lpstr>ГПП Лыково 35/10/6 кВ</vt:lpstr>
      <vt:lpstr>Экранная форма диагностика ЛВС ПК Scada Eleum</vt:lpstr>
      <vt:lpstr>Экранная форма диагностика РЗА ПК Scada Eleum</vt:lpstr>
      <vt:lpstr>Архивная информация в ПК Scada Eleum</vt:lpstr>
      <vt:lpstr>Презентация PowerPoint</vt:lpstr>
      <vt:lpstr>Презентация PowerPoint</vt:lpstr>
      <vt:lpstr>Презентация PowerPoint</vt:lpstr>
      <vt:lpstr>Цифровая Образовательная Платформа Eleum</vt:lpstr>
      <vt:lpstr>ЦОП Eleum</vt:lpstr>
      <vt:lpstr>ЦОП Eleum</vt:lpstr>
      <vt:lpstr>Информационная безопасность</vt:lpstr>
      <vt:lpstr>Информационная безопасность</vt:lpstr>
      <vt:lpstr>Информационная безопасность</vt:lpstr>
      <vt:lpstr>Межсетевой Экран</vt:lpstr>
      <vt:lpstr>Опыт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108</cp:revision>
  <cp:lastPrinted>2023-03-17T10:12:59Z</cp:lastPrinted>
  <dcterms:created xsi:type="dcterms:W3CDTF">2021-11-09T09:19:42Z</dcterms:created>
  <dcterms:modified xsi:type="dcterms:W3CDTF">2023-04-05T06:46:32Z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2021-11-09T00:00:00Z</vt:filetime>
  </property>
</Properties>
</file>