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84" r:id="rId4"/>
    <p:sldId id="286" r:id="rId5"/>
    <p:sldId id="285" r:id="rId6"/>
    <p:sldId id="270" r:id="rId7"/>
    <p:sldId id="275" r:id="rId8"/>
    <p:sldId id="258" r:id="rId9"/>
    <p:sldId id="287" r:id="rId10"/>
    <p:sldId id="274" r:id="rId11"/>
    <p:sldId id="281" r:id="rId12"/>
    <p:sldId id="288" r:id="rId13"/>
    <p:sldId id="280" r:id="rId14"/>
    <p:sldId id="289" r:id="rId15"/>
    <p:sldId id="290" r:id="rId16"/>
    <p:sldId id="291" r:id="rId17"/>
    <p:sldId id="292" r:id="rId18"/>
    <p:sldId id="293" r:id="rId19"/>
    <p:sldId id="283" r:id="rId20"/>
    <p:sldId id="294" r:id="rId21"/>
    <p:sldId id="265" r:id="rId22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pos="7242" userDrawn="1">
          <p15:clr>
            <a:srgbClr val="A4A3A4"/>
          </p15:clr>
        </p15:guide>
        <p15:guide id="4" orient="horz" pos="3929" userDrawn="1">
          <p15:clr>
            <a:srgbClr val="A4A3A4"/>
          </p15:clr>
        </p15:guide>
        <p15:guide id="5" orient="horz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Шевченко Вера Михайловна" initials="ШВМ" lastIdx="11" clrIdx="0">
    <p:extLst>
      <p:ext uri="{19B8F6BF-5375-455C-9EA6-DF929625EA0E}">
        <p15:presenceInfo xmlns:p15="http://schemas.microsoft.com/office/powerpoint/2012/main" userId="S-1-5-21-1031901369-1253314996-2754639221-121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C7"/>
    <a:srgbClr val="0096DB"/>
    <a:srgbClr val="55DAF5"/>
    <a:srgbClr val="FAE696"/>
    <a:srgbClr val="FBEEA3"/>
    <a:srgbClr val="F5D829"/>
    <a:srgbClr val="002542"/>
    <a:srgbClr val="005695"/>
    <a:srgbClr val="BF1E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0" autoAdjust="0"/>
    <p:restoredTop sz="94660"/>
  </p:normalViewPr>
  <p:slideViewPr>
    <p:cSldViewPr snapToGrid="0" showGuides="1">
      <p:cViewPr varScale="1">
        <p:scale>
          <a:sx n="52" d="100"/>
          <a:sy n="52" d="100"/>
        </p:scale>
        <p:origin x="802" y="58"/>
      </p:cViewPr>
      <p:guideLst>
        <p:guide orient="horz" pos="391"/>
        <p:guide pos="438"/>
        <p:guide pos="7242"/>
        <p:guide orient="horz" pos="3929"/>
        <p:guide orient="horz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olhovikova\Downloads\&#1074;&#1099;&#1087;&#1091;&#1089;&#1082;%20&#1086;&#1073;&#1086;&#1088;&#1091;&#1076;&#1086;&#1074;&#1072;&#1085;&#1080;&#1103;%202014-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B0F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ru-RU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Выпуск плат</a:t>
            </a:r>
          </a:p>
        </c:rich>
      </c:tx>
      <c:layout>
        <c:manualLayout>
          <c:xMode val="edge"/>
          <c:yMode val="edge"/>
          <c:x val="0.18691497540642174"/>
          <c:y val="8.20245651166163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B0F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7002015982657712"/>
          <c:y val="0.22270488473750236"/>
          <c:w val="0.62790725508753786"/>
          <c:h val="0.638098858355120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'Графики роста'!$B$7</c:f>
              <c:strCache>
                <c:ptCount val="1"/>
                <c:pt idx="0">
                  <c:v>платы</c:v>
                </c:pt>
              </c:strCache>
            </c:strRef>
          </c:tx>
          <c:spPr>
            <a:gradFill>
              <a:gsLst>
                <a:gs pos="0">
                  <a:srgbClr val="0070C0"/>
                </a:gs>
                <a:gs pos="53000">
                  <a:srgbClr val="00B0F0"/>
                </a:gs>
                <a:gs pos="100000">
                  <a:srgbClr val="00B0F0"/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15 200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4F0-4CDF-A1A9-FF7BBC72183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57 728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35C-45EF-91D3-F64CDD52143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131 060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35C-45EF-91D3-F64CDD5214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'Графики роста'!$C$5:$E$5</c:f>
              <c:numCache>
                <c:formatCode>General</c:formatCode>
                <c:ptCount val="3"/>
                <c:pt idx="0">
                  <c:v>2010</c:v>
                </c:pt>
                <c:pt idx="1">
                  <c:v>2015</c:v>
                </c:pt>
                <c:pt idx="2">
                  <c:v>2022</c:v>
                </c:pt>
              </c:numCache>
            </c:numRef>
          </c:cat>
          <c:val>
            <c:numRef>
              <c:f>'Графики роста'!$C$7:$E$7</c:f>
              <c:numCache>
                <c:formatCode>General</c:formatCode>
                <c:ptCount val="3"/>
                <c:pt idx="0">
                  <c:v>15200</c:v>
                </c:pt>
                <c:pt idx="1">
                  <c:v>76400</c:v>
                </c:pt>
                <c:pt idx="2">
                  <c:v>116586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4E-47E8-AF01-5DF787E30D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2143216240"/>
        <c:axId val="-214323147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'Графики роста'!$B$8</c15:sqref>
                        </c15:formulaRef>
                      </c:ext>
                    </c:extLst>
                    <c:strCache>
                      <c:ptCount val="1"/>
                      <c:pt idx="0">
                        <c:v>модули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'Графики роста'!$C$5:$E$5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2010</c:v>
                      </c:pt>
                      <c:pt idx="1">
                        <c:v>2015</c:v>
                      </c:pt>
                      <c:pt idx="2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'Графики роста'!$C$8:$E$8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0</c:v>
                      </c:pt>
                      <c:pt idx="1">
                        <c:v>16226</c:v>
                      </c:pt>
                      <c:pt idx="2">
                        <c:v>74496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C24E-47E8-AF01-5DF787E30D48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'Графики роста'!$B$9</c15:sqref>
                        </c15:formulaRef>
                      </c:ext>
                    </c:extLst>
                    <c:strCache>
                      <c:ptCount val="1"/>
                      <c:pt idx="0">
                        <c:v>терминалы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'Графики роста'!$C$5:$E$5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2010</c:v>
                      </c:pt>
                      <c:pt idx="1">
                        <c:v>2015</c:v>
                      </c:pt>
                      <c:pt idx="2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'Графики роста'!$C$9:$E$9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234</c:v>
                      </c:pt>
                      <c:pt idx="1">
                        <c:v>6716</c:v>
                      </c:pt>
                      <c:pt idx="2">
                        <c:v>4332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C24E-47E8-AF01-5DF787E30D48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'Графики роста'!$B$10</c15:sqref>
                        </c15:formulaRef>
                      </c:ext>
                    </c:extLst>
                    <c:strCache>
                      <c:ptCount val="1"/>
                      <c:pt idx="0">
                        <c:v>шкафы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'Графики роста'!$C$5:$E$5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2010</c:v>
                      </c:pt>
                      <c:pt idx="1">
                        <c:v>2015</c:v>
                      </c:pt>
                      <c:pt idx="2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'Графики роста'!$C$10:$E$10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513</c:v>
                      </c:pt>
                      <c:pt idx="1">
                        <c:v>1355</c:v>
                      </c:pt>
                      <c:pt idx="2">
                        <c:v>1677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C24E-47E8-AF01-5DF787E30D48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'Графики роста'!$B$11</c15:sqref>
                        </c15:formulaRef>
                      </c:ext>
                    </c:extLst>
                    <c:strCache>
                      <c:ptCount val="1"/>
                      <c:pt idx="0">
                        <c:v>Модули REGUL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'Графики роста'!$C$5:$E$5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2010</c:v>
                      </c:pt>
                      <c:pt idx="1">
                        <c:v>2015</c:v>
                      </c:pt>
                      <c:pt idx="2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'Графики роста'!$C$11:$E$11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0</c:v>
                      </c:pt>
                      <c:pt idx="1">
                        <c:v>2756</c:v>
                      </c:pt>
                      <c:pt idx="2" formatCode="#,##0">
                        <c:v>30195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C24E-47E8-AF01-5DF787E30D48}"/>
                  </c:ext>
                </c:extLst>
              </c15:ser>
            </c15:filteredBarSeries>
          </c:ext>
        </c:extLst>
      </c:barChart>
      <c:catAx>
        <c:axId val="-214321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-2143231472"/>
        <c:crosses val="autoZero"/>
        <c:auto val="1"/>
        <c:lblAlgn val="ctr"/>
        <c:lblOffset val="100"/>
        <c:noMultiLvlLbl val="0"/>
      </c:catAx>
      <c:valAx>
        <c:axId val="-21432314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14321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9128C-910F-4D8C-ABE9-1C0C3A7AEE48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A9536-4905-4050-AD1D-15E812411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35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41650" y="946150"/>
            <a:ext cx="4533900" cy="2551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E33B0F-FA2D-43A6-826C-304DB5CE07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22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653E-21C9-43B8-A573-5E1A19F01A7C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61A8-612C-4BA3-8CD5-BB744EF06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87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653E-21C9-43B8-A573-5E1A19F01A7C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61A8-612C-4BA3-8CD5-BB744EF06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20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653E-21C9-43B8-A573-5E1A19F01A7C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61A8-612C-4BA3-8CD5-BB744EF06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830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946" y="2125981"/>
            <a:ext cx="10369399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895" y="3840480"/>
            <a:ext cx="853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54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36675" y="909723"/>
            <a:ext cx="1386183" cy="320956"/>
          </a:xfrm>
        </p:spPr>
        <p:txBody>
          <a:bodyPr lIns="0" tIns="0" rIns="0" bIns="0"/>
          <a:lstStyle>
            <a:lvl1pPr>
              <a:defRPr sz="2086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73462" y="1936788"/>
            <a:ext cx="8575234" cy="195365"/>
          </a:xfrm>
        </p:spPr>
        <p:txBody>
          <a:bodyPr lIns="0" tIns="0" rIns="0" bIns="0"/>
          <a:lstStyle>
            <a:lvl1pPr>
              <a:defRPr sz="1270" b="1" i="0">
                <a:solidFill>
                  <a:srgbClr val="002542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3958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" y="2"/>
            <a:ext cx="12195646" cy="6855696"/>
          </a:xfrm>
          <a:custGeom>
            <a:avLst/>
            <a:gdLst/>
            <a:ahLst/>
            <a:cxnLst/>
            <a:rect l="l" t="t" r="r" b="b"/>
            <a:pathLst>
              <a:path w="10620375" h="7560309">
                <a:moveTo>
                  <a:pt x="10619993" y="0"/>
                </a:moveTo>
                <a:lnTo>
                  <a:pt x="0" y="0"/>
                </a:lnTo>
                <a:lnTo>
                  <a:pt x="0" y="7560005"/>
                </a:lnTo>
                <a:lnTo>
                  <a:pt x="10619993" y="7560005"/>
                </a:lnTo>
                <a:lnTo>
                  <a:pt x="10619993" y="0"/>
                </a:lnTo>
                <a:close/>
              </a:path>
            </a:pathLst>
          </a:custGeom>
          <a:solidFill>
            <a:srgbClr val="002542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7" name="bg object 17"/>
          <p:cNvSpPr/>
          <p:nvPr/>
        </p:nvSpPr>
        <p:spPr>
          <a:xfrm>
            <a:off x="10134610" y="359094"/>
            <a:ext cx="985772" cy="29380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36675" y="909723"/>
            <a:ext cx="1386183" cy="320956"/>
          </a:xfrm>
        </p:spPr>
        <p:txBody>
          <a:bodyPr lIns="0" tIns="0" rIns="0" bIns="0"/>
          <a:lstStyle>
            <a:lvl1pPr>
              <a:defRPr sz="2086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64" y="1577340"/>
            <a:ext cx="530669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635" y="1577340"/>
            <a:ext cx="530669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7888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36675" y="909723"/>
            <a:ext cx="1386183" cy="320956"/>
          </a:xfrm>
        </p:spPr>
        <p:txBody>
          <a:bodyPr lIns="0" tIns="0" rIns="0" bIns="0"/>
          <a:lstStyle>
            <a:lvl1pPr>
              <a:defRPr sz="2086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4571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4060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653E-21C9-43B8-A573-5E1A19F01A7C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61A8-612C-4BA3-8CD5-BB744EF06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59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653E-21C9-43B8-A573-5E1A19F01A7C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61A8-612C-4BA3-8CD5-BB744EF06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54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653E-21C9-43B8-A573-5E1A19F01A7C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61A8-612C-4BA3-8CD5-BB744EF06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388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653E-21C9-43B8-A573-5E1A19F01A7C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61A8-612C-4BA3-8CD5-BB744EF06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70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653E-21C9-43B8-A573-5E1A19F01A7C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61A8-612C-4BA3-8CD5-BB744EF06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708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653E-21C9-43B8-A573-5E1A19F01A7C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61A8-612C-4BA3-8CD5-BB744EF06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380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653E-21C9-43B8-A573-5E1A19F01A7C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61A8-612C-4BA3-8CD5-BB744EF06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121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653E-21C9-43B8-A573-5E1A19F01A7C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61A8-612C-4BA3-8CD5-BB744EF06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53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2653E-21C9-43B8-A573-5E1A19F01A7C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961A8-612C-4BA3-8CD5-BB744EF06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15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" y="13"/>
            <a:ext cx="12195646" cy="6855696"/>
          </a:xfrm>
          <a:custGeom>
            <a:avLst/>
            <a:gdLst/>
            <a:ahLst/>
            <a:cxnLst/>
            <a:rect l="l" t="t" r="r" b="b"/>
            <a:pathLst>
              <a:path w="10620375" h="7560309">
                <a:moveTo>
                  <a:pt x="10620006" y="0"/>
                </a:moveTo>
                <a:lnTo>
                  <a:pt x="0" y="0"/>
                </a:lnTo>
                <a:lnTo>
                  <a:pt x="0" y="7559992"/>
                </a:lnTo>
                <a:lnTo>
                  <a:pt x="10620006" y="7559992"/>
                </a:lnTo>
                <a:lnTo>
                  <a:pt x="10620006" y="0"/>
                </a:lnTo>
                <a:close/>
              </a:path>
            </a:pathLst>
          </a:custGeom>
          <a:solidFill>
            <a:srgbClr val="002542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36675" y="909724"/>
            <a:ext cx="1386183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73462" y="1936788"/>
            <a:ext cx="857523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002542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759" y="6377941"/>
            <a:ext cx="39037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64" y="6377941"/>
            <a:ext cx="28058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3491" y="6377941"/>
            <a:ext cx="28058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062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4587">
        <a:defRPr>
          <a:latin typeface="+mn-lt"/>
          <a:ea typeface="+mn-ea"/>
          <a:cs typeface="+mn-cs"/>
        </a:defRPr>
      </a:lvl2pPr>
      <a:lvl3pPr marL="829176">
        <a:defRPr>
          <a:latin typeface="+mn-lt"/>
          <a:ea typeface="+mn-ea"/>
          <a:cs typeface="+mn-cs"/>
        </a:defRPr>
      </a:lvl3pPr>
      <a:lvl4pPr marL="1243763">
        <a:defRPr>
          <a:latin typeface="+mn-lt"/>
          <a:ea typeface="+mn-ea"/>
          <a:cs typeface="+mn-cs"/>
        </a:defRPr>
      </a:lvl4pPr>
      <a:lvl5pPr marL="1658350">
        <a:defRPr>
          <a:latin typeface="+mn-lt"/>
          <a:ea typeface="+mn-ea"/>
          <a:cs typeface="+mn-cs"/>
        </a:defRPr>
      </a:lvl5pPr>
      <a:lvl6pPr marL="2072939">
        <a:defRPr>
          <a:latin typeface="+mn-lt"/>
          <a:ea typeface="+mn-ea"/>
          <a:cs typeface="+mn-cs"/>
        </a:defRPr>
      </a:lvl6pPr>
      <a:lvl7pPr marL="2487527">
        <a:defRPr>
          <a:latin typeface="+mn-lt"/>
          <a:ea typeface="+mn-ea"/>
          <a:cs typeface="+mn-cs"/>
        </a:defRPr>
      </a:lvl7pPr>
      <a:lvl8pPr marL="2902115">
        <a:defRPr>
          <a:latin typeface="+mn-lt"/>
          <a:ea typeface="+mn-ea"/>
          <a:cs typeface="+mn-cs"/>
        </a:defRPr>
      </a:lvl8pPr>
      <a:lvl9pPr marL="331670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4587">
        <a:defRPr>
          <a:latin typeface="+mn-lt"/>
          <a:ea typeface="+mn-ea"/>
          <a:cs typeface="+mn-cs"/>
        </a:defRPr>
      </a:lvl2pPr>
      <a:lvl3pPr marL="829176">
        <a:defRPr>
          <a:latin typeface="+mn-lt"/>
          <a:ea typeface="+mn-ea"/>
          <a:cs typeface="+mn-cs"/>
        </a:defRPr>
      </a:lvl3pPr>
      <a:lvl4pPr marL="1243763">
        <a:defRPr>
          <a:latin typeface="+mn-lt"/>
          <a:ea typeface="+mn-ea"/>
          <a:cs typeface="+mn-cs"/>
        </a:defRPr>
      </a:lvl4pPr>
      <a:lvl5pPr marL="1658350">
        <a:defRPr>
          <a:latin typeface="+mn-lt"/>
          <a:ea typeface="+mn-ea"/>
          <a:cs typeface="+mn-cs"/>
        </a:defRPr>
      </a:lvl5pPr>
      <a:lvl6pPr marL="2072939">
        <a:defRPr>
          <a:latin typeface="+mn-lt"/>
          <a:ea typeface="+mn-ea"/>
          <a:cs typeface="+mn-cs"/>
        </a:defRPr>
      </a:lvl6pPr>
      <a:lvl7pPr marL="2487527">
        <a:defRPr>
          <a:latin typeface="+mn-lt"/>
          <a:ea typeface="+mn-ea"/>
          <a:cs typeface="+mn-cs"/>
        </a:defRPr>
      </a:lvl7pPr>
      <a:lvl8pPr marL="2902115">
        <a:defRPr>
          <a:latin typeface="+mn-lt"/>
          <a:ea typeface="+mn-ea"/>
          <a:cs typeface="+mn-cs"/>
        </a:defRPr>
      </a:lvl8pPr>
      <a:lvl9pPr marL="331670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18" Type="http://schemas.openxmlformats.org/officeDocument/2006/relationships/image" Target="../media/image70.gif"/><Relationship Id="rId3" Type="http://schemas.openxmlformats.org/officeDocument/2006/relationships/hyperlink" Target="https://ru.wikipedia.org/wiki/%D0%A4%D0%B0%D0%B9%D0%BB:%D0%9B%D0%BE%D0%B3%D0%BE%D1%82%D0%B8%D0%BF_%D0%A4%D0%BE%D1%81%D0%B0%D0%B3%D1%80%D0%BE.png" TargetMode="External"/><Relationship Id="rId7" Type="http://schemas.openxmlformats.org/officeDocument/2006/relationships/hyperlink" Target="https://commons.wikimedia.org/wiki/File:LOGO_vert.jpg?uselang=ru" TargetMode="External"/><Relationship Id="rId12" Type="http://schemas.openxmlformats.org/officeDocument/2006/relationships/image" Target="../media/image65.png"/><Relationship Id="rId17" Type="http://schemas.openxmlformats.org/officeDocument/2006/relationships/hyperlink" Target="https://ru.wikipedia.org/wiki/%D0%A4%D0%B0%D0%B9%D0%BB:Logo_tatenergo.gif" TargetMode="External"/><Relationship Id="rId2" Type="http://schemas.openxmlformats.org/officeDocument/2006/relationships/image" Target="../media/image28.png"/><Relationship Id="rId16" Type="http://schemas.openxmlformats.org/officeDocument/2006/relationships/image" Target="../media/image69.jpe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4.jpg"/><Relationship Id="rId5" Type="http://schemas.openxmlformats.org/officeDocument/2006/relationships/hyperlink" Target="https://www.rusgasdob.ru/" TargetMode="External"/><Relationship Id="rId15" Type="http://schemas.openxmlformats.org/officeDocument/2006/relationships/image" Target="../media/image68.png"/><Relationship Id="rId10" Type="http://schemas.openxmlformats.org/officeDocument/2006/relationships/image" Target="../media/image63.jpeg"/><Relationship Id="rId19" Type="http://schemas.openxmlformats.org/officeDocument/2006/relationships/hyperlink" Target="https://ru.wikipedia.org/wiki/%D0%A4%D0%B0%D0%B9%D0%BB:%D0%9D%D0%B8%D0%B6%D0%BD%D0%B5%D0%BA%D0%B0%D0%BC%D1%81%D0%BA%D0%BD%D0%B5%D1%84%D1%82%D0%B5%D1%85%D0%B8%D0%BC.svg" TargetMode="External"/><Relationship Id="rId4" Type="http://schemas.openxmlformats.org/officeDocument/2006/relationships/image" Target="../media/image59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3051" y="2554048"/>
            <a:ext cx="8576855" cy="1045751"/>
          </a:xfrm>
        </p:spPr>
        <p:txBody>
          <a:bodyPr>
            <a:normAutofit/>
          </a:bodyPr>
          <a:lstStyle/>
          <a:p>
            <a:pPr algn="l">
              <a:lnSpc>
                <a:spcPts val="1100"/>
              </a:lnSpc>
            </a:pPr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Разработка решений АСУ ТП в новых реалиях</a:t>
            </a:r>
          </a:p>
          <a:p>
            <a:pPr algn="l">
              <a:lnSpc>
                <a:spcPts val="1100"/>
              </a:lnSpc>
            </a:pPr>
            <a:b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ru-RU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ts val="1100"/>
              </a:lnSpc>
            </a:pP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Докладчик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Мокшанов Дмитрий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939" y="1476115"/>
            <a:ext cx="1715414" cy="64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05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706841" y="1402906"/>
            <a:ext cx="10789834" cy="7494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06841" y="5347380"/>
            <a:ext cx="10789834" cy="88990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object 4"/>
          <p:cNvSpPr txBox="1">
            <a:spLocks noGrp="1"/>
          </p:cNvSpPr>
          <p:nvPr>
            <p:ph type="title"/>
          </p:nvPr>
        </p:nvSpPr>
        <p:spPr>
          <a:xfrm>
            <a:off x="695325" y="620713"/>
            <a:ext cx="6749074" cy="28862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800" b="0" cap="all" spc="91" dirty="0"/>
              <a:t>Отечественный производитель</a:t>
            </a:r>
            <a:endParaRPr sz="1800" cap="all" dirty="0"/>
          </a:p>
        </p:txBody>
      </p:sp>
      <p:sp>
        <p:nvSpPr>
          <p:cNvPr id="33" name="object 3"/>
          <p:cNvSpPr/>
          <p:nvPr/>
        </p:nvSpPr>
        <p:spPr>
          <a:xfrm flipV="1">
            <a:off x="706841" y="912232"/>
            <a:ext cx="4081290" cy="118896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418" y="0"/>
                </a:lnTo>
              </a:path>
            </a:pathLst>
          </a:custGeom>
          <a:ln w="12700">
            <a:gradFill>
              <a:gsLst>
                <a:gs pos="0">
                  <a:srgbClr val="0070C0"/>
                </a:gs>
                <a:gs pos="53000">
                  <a:srgbClr val="00B0F0"/>
                </a:gs>
                <a:gs pos="100000">
                  <a:schemeClr val="bg1"/>
                </a:gs>
              </a:gsLst>
              <a:lin ang="0" scaled="0"/>
            </a:gra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06841" y="4301604"/>
            <a:ext cx="10789834" cy="8978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95325" y="2316863"/>
            <a:ext cx="5215618" cy="18368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074229" y="2316863"/>
            <a:ext cx="5422446" cy="18368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30447" y="1639109"/>
            <a:ext cx="6835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spc="91" dirty="0">
                <a:solidFill>
                  <a:schemeClr val="bg1"/>
                </a:solidFill>
                <a:latin typeface="Segoe UI"/>
                <a:cs typeface="Segoe UI"/>
              </a:rPr>
              <a:t>Всё оборудования и ПО является 100% отечественной разработкой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792" y="2761817"/>
            <a:ext cx="2197612" cy="3627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10821" y="3338682"/>
            <a:ext cx="2495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200" spc="91" dirty="0">
                <a:solidFill>
                  <a:schemeClr val="bg1"/>
                </a:solidFill>
                <a:latin typeface="Segoe UI"/>
                <a:cs typeface="Segoe UI"/>
              </a:rPr>
              <a:t>Всё оборудование внесено в реестр </a:t>
            </a:r>
            <a:r>
              <a:rPr lang="ru-RU" sz="1200" spc="91" dirty="0" err="1">
                <a:solidFill>
                  <a:schemeClr val="bg1"/>
                </a:solidFill>
                <a:latin typeface="Segoe UI"/>
                <a:cs typeface="Segoe UI"/>
              </a:rPr>
              <a:t>Минпромторга</a:t>
            </a:r>
            <a:r>
              <a:rPr lang="ru-RU" sz="1200" spc="91" dirty="0">
                <a:solidFill>
                  <a:schemeClr val="bg1"/>
                </a:solidFill>
                <a:latin typeface="Segoe UI"/>
                <a:cs typeface="Segoe UI"/>
              </a:rPr>
              <a:t> и соответствует ПП719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00" y="2614343"/>
            <a:ext cx="2220685" cy="4600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56249" y="3338682"/>
            <a:ext cx="3175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200" spc="91" dirty="0">
                <a:solidFill>
                  <a:schemeClr val="bg1"/>
                </a:solidFill>
                <a:latin typeface="Segoe UI"/>
                <a:cs typeface="Segoe UI"/>
              </a:rPr>
              <a:t>Всё ПО внесено в реестр </a:t>
            </a:r>
            <a:r>
              <a:rPr lang="ru-RU" sz="1200" spc="91" dirty="0" err="1">
                <a:solidFill>
                  <a:schemeClr val="bg1"/>
                </a:solidFill>
                <a:latin typeface="Segoe UI"/>
                <a:cs typeface="Segoe UI"/>
              </a:rPr>
              <a:t>Минкомсвязи</a:t>
            </a:r>
            <a:r>
              <a:rPr lang="ru-RU" sz="1200" spc="91" dirty="0">
                <a:solidFill>
                  <a:schemeClr val="bg1"/>
                </a:solidFill>
                <a:latin typeface="Segoe UI"/>
                <a:cs typeface="Segoe UI"/>
              </a:rPr>
              <a:t> как отечественное ПО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9551" y="4427361"/>
            <a:ext cx="546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spc="91" dirty="0">
                <a:solidFill>
                  <a:schemeClr val="bg1"/>
                </a:solidFill>
                <a:latin typeface="Segoe UI"/>
                <a:cs typeface="Segoe UI"/>
              </a:rPr>
              <a:t>Соответствие Указу президента №166 «О мерах по обеспечению технологической независимости и безопасности критической информационной инфраструктуры Российской Федерации»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99551" y="5469169"/>
            <a:ext cx="558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spc="91" dirty="0">
                <a:solidFill>
                  <a:schemeClr val="bg1"/>
                </a:solidFill>
                <a:latin typeface="Segoe UI"/>
                <a:cs typeface="Segoe UI"/>
              </a:rPr>
              <a:t>Соответствие Приказу президента №250 «О дополнительных мерах по обеспечению информационной безопасности Российской Федерации»</a:t>
            </a:r>
          </a:p>
        </p:txBody>
      </p:sp>
      <p:sp>
        <p:nvSpPr>
          <p:cNvPr id="22" name="object 2"/>
          <p:cNvSpPr/>
          <p:nvPr/>
        </p:nvSpPr>
        <p:spPr>
          <a:xfrm>
            <a:off x="10362924" y="620713"/>
            <a:ext cx="1133751" cy="42791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7133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/>
        </p:nvSpPr>
        <p:spPr>
          <a:xfrm>
            <a:off x="-165100" y="648186"/>
            <a:ext cx="8435522" cy="532428"/>
          </a:xfrm>
          <a:prstGeom prst="parallelogram">
            <a:avLst>
              <a:gd name="adj" fmla="val 19165"/>
            </a:avLst>
          </a:prstGeom>
          <a:solidFill>
            <a:srgbClr val="002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13410" y="734605"/>
            <a:ext cx="7967254" cy="359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cap="all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Решения для автоматизации технологических процессов</a:t>
            </a:r>
          </a:p>
        </p:txBody>
      </p:sp>
      <p:sp>
        <p:nvSpPr>
          <p:cNvPr id="5" name="object 2"/>
          <p:cNvSpPr>
            <a:spLocks noChangeAspect="1"/>
          </p:cNvSpPr>
          <p:nvPr/>
        </p:nvSpPr>
        <p:spPr>
          <a:xfrm>
            <a:off x="10362675" y="631408"/>
            <a:ext cx="1134000" cy="42156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72" y="1778411"/>
            <a:ext cx="3139873" cy="33636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04" y="3696792"/>
            <a:ext cx="3594379" cy="1946956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6257739" y="2145685"/>
            <a:ext cx="5403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91" dirty="0">
                <a:solidFill>
                  <a:schemeClr val="accent1">
                    <a:lumMod val="50000"/>
                  </a:schemeClr>
                </a:solidFill>
                <a:latin typeface="Segoe UI"/>
                <a:ea typeface="+mj-ea"/>
                <a:cs typeface="Segoe UI"/>
              </a:rPr>
              <a:t>ПТК </a:t>
            </a:r>
            <a:r>
              <a:rPr lang="ru-RU" sz="1200" b="1" spc="91" dirty="0" err="1">
                <a:solidFill>
                  <a:schemeClr val="accent1">
                    <a:lumMod val="50000"/>
                  </a:schemeClr>
                </a:solidFill>
                <a:latin typeface="Segoe UI"/>
                <a:ea typeface="+mj-ea"/>
                <a:cs typeface="Segoe UI"/>
              </a:rPr>
              <a:t>AstraRegul</a:t>
            </a:r>
            <a:r>
              <a:rPr lang="ru-RU" sz="1200" b="1" spc="91" dirty="0">
                <a:solidFill>
                  <a:schemeClr val="accent1">
                    <a:lumMod val="50000"/>
                  </a:schemeClr>
                </a:solidFill>
                <a:latin typeface="Segoe UI"/>
                <a:ea typeface="+mj-ea"/>
                <a:cs typeface="Segoe UI"/>
              </a:rPr>
              <a:t> </a:t>
            </a:r>
            <a:r>
              <a:rPr lang="ru-RU" sz="1200" spc="91" dirty="0">
                <a:solidFill>
                  <a:schemeClr val="tx2">
                    <a:lumMod val="50000"/>
                  </a:schemeClr>
                </a:solidFill>
                <a:latin typeface="Segoe UI"/>
                <a:ea typeface="+mj-ea"/>
                <a:cs typeface="Segoe UI"/>
              </a:rPr>
              <a:t>предназначен для создания систем управления крупными технологическими объектами на опасных производствах.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628" y="3867951"/>
            <a:ext cx="5408696" cy="19469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257739" y="3590952"/>
            <a:ext cx="54033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91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ПЛК </a:t>
            </a:r>
            <a:r>
              <a:rPr lang="en-US" sz="1200" b="1" spc="91" dirty="0" err="1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Regul</a:t>
            </a:r>
            <a:r>
              <a:rPr lang="en-US" sz="1200" b="1" spc="91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 RX00</a:t>
            </a:r>
            <a:endParaRPr lang="ru-RU" sz="1200" b="1" spc="91" dirty="0">
              <a:solidFill>
                <a:schemeClr val="accent1">
                  <a:lumMod val="50000"/>
                </a:schemeClr>
              </a:solidFill>
              <a:latin typeface="Segoe UI"/>
              <a:cs typeface="Segoe UI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7" b="9289"/>
          <a:stretch/>
        </p:blipFill>
        <p:spPr>
          <a:xfrm>
            <a:off x="9556465" y="4482221"/>
            <a:ext cx="1598475" cy="129962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1475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669823" y="2058800"/>
            <a:ext cx="4216628" cy="299629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object 4"/>
          <p:cNvSpPr txBox="1">
            <a:spLocks noGrp="1"/>
          </p:cNvSpPr>
          <p:nvPr>
            <p:ph type="title"/>
          </p:nvPr>
        </p:nvSpPr>
        <p:spPr>
          <a:xfrm>
            <a:off x="695325" y="634563"/>
            <a:ext cx="2063070" cy="28862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800" b="0" cap="all" spc="91" dirty="0"/>
              <a:t>мероприятия</a:t>
            </a:r>
            <a:endParaRPr sz="1800" cap="all" dirty="0"/>
          </a:p>
        </p:txBody>
      </p:sp>
      <p:sp>
        <p:nvSpPr>
          <p:cNvPr id="33" name="object 3"/>
          <p:cNvSpPr/>
          <p:nvPr/>
        </p:nvSpPr>
        <p:spPr>
          <a:xfrm flipV="1">
            <a:off x="706841" y="908857"/>
            <a:ext cx="1775101" cy="70858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418" y="0"/>
                </a:lnTo>
              </a:path>
            </a:pathLst>
          </a:custGeom>
          <a:ln w="12700">
            <a:gradFill>
              <a:gsLst>
                <a:gs pos="0">
                  <a:srgbClr val="0070C0"/>
                </a:gs>
                <a:gs pos="53000">
                  <a:srgbClr val="00B0F0"/>
                </a:gs>
                <a:gs pos="100000">
                  <a:schemeClr val="bg1"/>
                </a:gs>
              </a:gsLst>
              <a:lin ang="0" scaled="0"/>
            </a:gra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20485" y="2268949"/>
            <a:ext cx="3506737" cy="6851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82966" indent="-171450">
              <a:lnSpc>
                <a:spcPct val="107000"/>
              </a:lnSpc>
              <a:spcBef>
                <a:spcPts val="91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Ведутся работы по разработке ОС реального времени для ПЛК </a:t>
            </a:r>
            <a:r>
              <a:rPr lang="en-US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REGUL RX</a:t>
            </a:r>
            <a: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 на базе открытой версии </a:t>
            </a:r>
            <a:r>
              <a:rPr lang="en-US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Linux</a:t>
            </a:r>
            <a: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237112" y="2058800"/>
            <a:ext cx="4216628" cy="299629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20484" y="3115543"/>
            <a:ext cx="3506738" cy="88280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Разработка новой линейки ПЛК </a:t>
            </a:r>
            <a:r>
              <a:rPr lang="en-US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REGUL </a:t>
            </a:r>
            <a: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для малых систем не требующих резервирования на радиоэлектронных компонентах производства КНР.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27170" y="2268949"/>
            <a:ext cx="371900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Разработка отечественной системы </a:t>
            </a:r>
            <a:r>
              <a:rPr lang="en-US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DCS </a:t>
            </a:r>
            <a: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на базе контроллера </a:t>
            </a:r>
            <a:r>
              <a:rPr lang="en-US" sz="1200" spc="91" dirty="0" err="1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Regul</a:t>
            </a:r>
            <a:r>
              <a:rPr lang="en-US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 (</a:t>
            </a:r>
            <a:r>
              <a:rPr lang="en-US" sz="1200" spc="91" dirty="0" err="1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Regul</a:t>
            </a:r>
            <a:r>
              <a:rPr lang="en-US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 DCS)</a:t>
            </a:r>
            <a: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020485" y="4159755"/>
            <a:ext cx="3506737" cy="6851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Перевод основой линейки ПЛК </a:t>
            </a:r>
            <a:r>
              <a:rPr lang="en-US" sz="1200" spc="91" dirty="0">
                <a:solidFill>
                  <a:schemeClr val="bg1"/>
                </a:solidFill>
                <a:latin typeface="Segoe UI"/>
                <a:cs typeface="Segoe UI"/>
              </a:rPr>
              <a:t>REGUL R</a:t>
            </a:r>
            <a:r>
              <a:rPr lang="ru-RU" sz="1200" spc="91" dirty="0">
                <a:solidFill>
                  <a:schemeClr val="bg1"/>
                </a:solidFill>
                <a:latin typeface="Segoe UI"/>
                <a:cs typeface="Segoe UI"/>
              </a:rPr>
              <a:t>500 на радиоэлектронные компоненты производства КНР.</a:t>
            </a:r>
            <a:endParaRPr lang="ru-RU" sz="1200" spc="91" dirty="0">
              <a:solidFill>
                <a:schemeClr val="bg1"/>
              </a:solidFill>
              <a:latin typeface="Segoe UI"/>
              <a:ea typeface="+mj-ea"/>
              <a:cs typeface="Segoe UI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27170" y="2826978"/>
            <a:ext cx="371900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Поддержка протокола </a:t>
            </a:r>
            <a:r>
              <a:rPr lang="en-US" sz="1200" spc="91" dirty="0" err="1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Profibus</a:t>
            </a:r>
            <a:r>
              <a:rPr lang="en-US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 DP (master)</a:t>
            </a:r>
            <a: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27170" y="3394620"/>
            <a:ext cx="371900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Поддержка протоколов </a:t>
            </a:r>
            <a:r>
              <a:rPr lang="en-US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HART 7 </a:t>
            </a:r>
            <a:b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</a:br>
            <a: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и </a:t>
            </a:r>
            <a:r>
              <a:rPr lang="en-US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Foundation Fieldbus H1</a:t>
            </a:r>
            <a: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527170" y="3948471"/>
            <a:ext cx="371900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Разработка и производство барьеров </a:t>
            </a:r>
            <a:r>
              <a:rPr lang="ru-RU" sz="1200" spc="91" dirty="0" err="1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искрозащиты</a:t>
            </a:r>
            <a: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.</a:t>
            </a:r>
          </a:p>
        </p:txBody>
      </p:sp>
      <p:sp>
        <p:nvSpPr>
          <p:cNvPr id="23" name="object 2"/>
          <p:cNvSpPr/>
          <p:nvPr/>
        </p:nvSpPr>
        <p:spPr>
          <a:xfrm>
            <a:off x="10362924" y="620713"/>
            <a:ext cx="1133751" cy="42791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27170" y="4490116"/>
            <a:ext cx="371900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Разработка решения отечественного менеджера ресурсов КИП </a:t>
            </a:r>
          </a:p>
        </p:txBody>
      </p:sp>
    </p:spTree>
    <p:extLst>
      <p:ext uri="{BB962C8B-B14F-4D97-AF65-F5344CB8AC3E}">
        <p14:creationId xmlns:p14="http://schemas.microsoft.com/office/powerpoint/2010/main" val="2632466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1"/>
          <p:cNvSpPr/>
          <p:nvPr/>
        </p:nvSpPr>
        <p:spPr>
          <a:xfrm>
            <a:off x="-165100" y="648186"/>
            <a:ext cx="8051800" cy="532428"/>
          </a:xfrm>
          <a:prstGeom prst="parallelogram">
            <a:avLst>
              <a:gd name="adj" fmla="val 19165"/>
            </a:avLst>
          </a:prstGeom>
          <a:solidFill>
            <a:srgbClr val="002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13410" y="734605"/>
            <a:ext cx="7967254" cy="359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cap="all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Решения для автоматизации электрических объектов</a:t>
            </a:r>
          </a:p>
        </p:txBody>
      </p:sp>
      <p:sp>
        <p:nvSpPr>
          <p:cNvPr id="4" name="object 2"/>
          <p:cNvSpPr>
            <a:spLocks noChangeAspect="1"/>
          </p:cNvSpPr>
          <p:nvPr/>
        </p:nvSpPr>
        <p:spPr>
          <a:xfrm>
            <a:off x="10362675" y="631408"/>
            <a:ext cx="1134000" cy="42156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24" y="1607529"/>
            <a:ext cx="3018105" cy="32332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590" y="1607529"/>
            <a:ext cx="3018105" cy="3233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88" y="3371016"/>
            <a:ext cx="2951827" cy="1469751"/>
          </a:xfrm>
          <a:prstGeom prst="rect">
            <a:avLst/>
          </a:prstGeom>
          <a:ln w="12700">
            <a:solidFill>
              <a:schemeClr val="bg2">
                <a:lumMod val="2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234" y="3371017"/>
            <a:ext cx="3099576" cy="1469752"/>
          </a:xfrm>
          <a:prstGeom prst="rect">
            <a:avLst/>
          </a:prstGeom>
          <a:ln w="12700">
            <a:solidFill>
              <a:schemeClr val="bg2">
                <a:lumMod val="2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695325" y="5460238"/>
            <a:ext cx="4570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91" dirty="0">
                <a:solidFill>
                  <a:schemeClr val="accent1">
                    <a:lumMod val="50000"/>
                  </a:schemeClr>
                </a:solidFill>
                <a:latin typeface="Segoe UI"/>
                <a:ea typeface="+mj-ea"/>
                <a:cs typeface="Segoe UI"/>
              </a:rPr>
              <a:t>Программный комплекс </a:t>
            </a:r>
            <a:r>
              <a:rPr lang="ru-RU" sz="1200" b="1" spc="91" dirty="0" err="1">
                <a:solidFill>
                  <a:schemeClr val="accent1">
                    <a:lumMod val="50000"/>
                  </a:schemeClr>
                </a:solidFill>
                <a:latin typeface="Segoe UI"/>
                <a:ea typeface="+mj-ea"/>
                <a:cs typeface="Segoe UI"/>
              </a:rPr>
              <a:t>Redkit</a:t>
            </a:r>
            <a:r>
              <a:rPr lang="ru-RU" sz="1200" b="1" spc="91" dirty="0">
                <a:solidFill>
                  <a:schemeClr val="accent1">
                    <a:lumMod val="50000"/>
                  </a:schemeClr>
                </a:solidFill>
                <a:latin typeface="Segoe UI"/>
                <a:ea typeface="+mj-ea"/>
                <a:cs typeface="Segoe UI"/>
              </a:rPr>
              <a:t> SCADA</a:t>
            </a:r>
            <a:r>
              <a:rPr lang="ru-RU" sz="1200" spc="91" dirty="0">
                <a:solidFill>
                  <a:schemeClr val="accent1">
                    <a:lumMod val="50000"/>
                  </a:schemeClr>
                </a:solidFill>
                <a:latin typeface="Segoe UI"/>
                <a:ea typeface="+mj-ea"/>
                <a:cs typeface="Segoe UI"/>
              </a:rPr>
              <a:t> </a:t>
            </a:r>
          </a:p>
          <a:p>
            <a:r>
              <a:rPr lang="ru-RU" sz="1200" spc="91" dirty="0">
                <a:solidFill>
                  <a:schemeClr val="tx2">
                    <a:lumMod val="50000"/>
                  </a:schemeClr>
                </a:solidFill>
                <a:latin typeface="Segoe UI"/>
                <a:ea typeface="+mj-ea"/>
                <a:cs typeface="Segoe UI"/>
              </a:rPr>
              <a:t>предназначен для создания систем диспетчеризации на объектах электроэнергетики, нефтяной </a:t>
            </a:r>
          </a:p>
          <a:p>
            <a:r>
              <a:rPr lang="ru-RU" sz="1200" spc="91" dirty="0">
                <a:solidFill>
                  <a:schemeClr val="tx2">
                    <a:lumMod val="50000"/>
                  </a:schemeClr>
                </a:solidFill>
                <a:latin typeface="Segoe UI"/>
                <a:ea typeface="+mj-ea"/>
                <a:cs typeface="Segoe UI"/>
              </a:rPr>
              <a:t>и газовой промышленности.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93468" y="5460238"/>
            <a:ext cx="5203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91" dirty="0">
                <a:solidFill>
                  <a:schemeClr val="accent1">
                    <a:lumMod val="50000"/>
                  </a:schemeClr>
                </a:solidFill>
                <a:latin typeface="Segoe UI"/>
                <a:ea typeface="+mj-ea"/>
                <a:cs typeface="Segoe UI"/>
              </a:rPr>
              <a:t>Программный комплекс «</a:t>
            </a:r>
            <a:r>
              <a:rPr lang="ru-RU" sz="1200" b="1" spc="91" dirty="0" err="1">
                <a:solidFill>
                  <a:schemeClr val="accent1">
                    <a:lumMod val="50000"/>
                  </a:schemeClr>
                </a:solidFill>
                <a:latin typeface="Segoe UI"/>
                <a:ea typeface="+mj-ea"/>
                <a:cs typeface="Segoe UI"/>
              </a:rPr>
              <a:t>Энергосфера</a:t>
            </a:r>
            <a:r>
              <a:rPr lang="ru-RU" sz="1200" b="1" spc="91" dirty="0">
                <a:solidFill>
                  <a:schemeClr val="accent1">
                    <a:lumMod val="50000"/>
                  </a:schemeClr>
                </a:solidFill>
                <a:latin typeface="Segoe UI"/>
                <a:ea typeface="+mj-ea"/>
                <a:cs typeface="Segoe UI"/>
              </a:rPr>
              <a:t>» </a:t>
            </a:r>
          </a:p>
          <a:p>
            <a:r>
              <a:rPr lang="ru-RU" sz="1200" spc="91" dirty="0">
                <a:solidFill>
                  <a:schemeClr val="tx2">
                    <a:lumMod val="50000"/>
                  </a:schemeClr>
                </a:solidFill>
                <a:latin typeface="Segoe UI"/>
                <a:ea typeface="+mj-ea"/>
                <a:cs typeface="Segoe UI"/>
              </a:rPr>
              <a:t>предназначен для создания автоматизированных информационно-измерительных систем (АИИС).</a:t>
            </a:r>
          </a:p>
        </p:txBody>
      </p:sp>
    </p:spTree>
    <p:extLst>
      <p:ext uri="{BB962C8B-B14F-4D97-AF65-F5344CB8AC3E}">
        <p14:creationId xmlns:p14="http://schemas.microsoft.com/office/powerpoint/2010/main" val="331869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71" y="750127"/>
            <a:ext cx="9083765" cy="3152401"/>
          </a:xfrm>
          <a:prstGeom prst="rect">
            <a:avLst/>
          </a:prstGeom>
        </p:spPr>
      </p:pic>
      <p:sp>
        <p:nvSpPr>
          <p:cNvPr id="12" name="object 6"/>
          <p:cNvSpPr txBox="1"/>
          <p:nvPr/>
        </p:nvSpPr>
        <p:spPr>
          <a:xfrm>
            <a:off x="685740" y="4140031"/>
            <a:ext cx="504558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15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Автоматизация подстанций </a:t>
            </a:r>
            <a:r>
              <a:rPr sz="1400" b="1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и</a:t>
            </a:r>
            <a:r>
              <a:rPr sz="1400" b="1" spc="5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 </a:t>
            </a:r>
            <a:r>
              <a:rPr sz="1400" b="1" spc="-10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энергосистем</a:t>
            </a:r>
            <a:endParaRPr sz="1400" b="1" dirty="0">
              <a:solidFill>
                <a:schemeClr val="accent1">
                  <a:lumMod val="50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13" name="object 7"/>
          <p:cNvSpPr txBox="1"/>
          <p:nvPr/>
        </p:nvSpPr>
        <p:spPr>
          <a:xfrm>
            <a:off x="707299" y="4474626"/>
            <a:ext cx="4749800" cy="1762662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56210" indent="-144145">
              <a:spcBef>
                <a:spcPts val="570"/>
              </a:spcBef>
              <a:buFontTx/>
              <a:buChar char="•"/>
              <a:tabLst>
                <a:tab pos="156845" algn="l"/>
              </a:tabLst>
            </a:pPr>
            <a:r>
              <a:rPr lang="ru-RU" sz="1200" dirty="0">
                <a:latin typeface="Segoe UI"/>
                <a:cs typeface="Segoe UI"/>
              </a:rPr>
              <a:t>Многофункциональный контроллер </a:t>
            </a:r>
            <a:r>
              <a:rPr lang="en-US" sz="1200" dirty="0">
                <a:latin typeface="Segoe UI"/>
                <a:cs typeface="Segoe UI"/>
              </a:rPr>
              <a:t>ARIS‑</a:t>
            </a:r>
            <a:r>
              <a:rPr lang="ru-RU" sz="1200" dirty="0">
                <a:latin typeface="Segoe UI"/>
                <a:cs typeface="Segoe UI"/>
              </a:rPr>
              <a:t>11</a:t>
            </a:r>
            <a:r>
              <a:rPr lang="en-US" sz="1200" dirty="0">
                <a:latin typeface="Segoe UI"/>
                <a:cs typeface="Segoe UI"/>
              </a:rPr>
              <a:t>xx</a:t>
            </a:r>
            <a:endParaRPr sz="1200" dirty="0">
              <a:latin typeface="Segoe UI"/>
              <a:cs typeface="Segoe UI"/>
            </a:endParaRPr>
          </a:p>
          <a:p>
            <a:pPr marL="156845" indent="-144780">
              <a:spcBef>
                <a:spcPts val="565"/>
              </a:spcBef>
              <a:buChar char="•"/>
              <a:tabLst>
                <a:tab pos="157480" algn="l"/>
              </a:tabLst>
            </a:pPr>
            <a:r>
              <a:rPr sz="1200" dirty="0">
                <a:latin typeface="Segoe UI"/>
                <a:cs typeface="Segoe UI"/>
              </a:rPr>
              <a:t>Многофункциональный контроллер ARIS‑28хх</a:t>
            </a:r>
          </a:p>
          <a:p>
            <a:pPr marL="156845" marR="130175" indent="-144145">
              <a:spcBef>
                <a:spcPts val="565"/>
              </a:spcBef>
              <a:buChar char="•"/>
              <a:tabLst>
                <a:tab pos="157480" algn="l"/>
              </a:tabLst>
            </a:pPr>
            <a:r>
              <a:rPr sz="1200" dirty="0">
                <a:latin typeface="Segoe UI"/>
                <a:cs typeface="Segoe UI"/>
              </a:rPr>
              <a:t>Контроллер присоединения с </a:t>
            </a:r>
            <a:r>
              <a:rPr sz="1200" spc="10" dirty="0">
                <a:latin typeface="Segoe UI"/>
                <a:cs typeface="Segoe UI"/>
              </a:rPr>
              <a:t>АУВ </a:t>
            </a:r>
            <a:r>
              <a:rPr sz="1200" spc="-15" dirty="0">
                <a:latin typeface="Segoe UI"/>
                <a:cs typeface="Segoe UI"/>
              </a:rPr>
              <a:t>(BAY </a:t>
            </a:r>
            <a:r>
              <a:rPr sz="1200" spc="-5" dirty="0">
                <a:latin typeface="Segoe UI"/>
                <a:cs typeface="Segoe UI"/>
              </a:rPr>
              <a:t>CONTROLLER) </a:t>
            </a:r>
            <a:r>
              <a:rPr sz="1200" dirty="0">
                <a:latin typeface="Segoe UI"/>
                <a:cs typeface="Segoe UI"/>
              </a:rPr>
              <a:t>преобразователь </a:t>
            </a:r>
            <a:r>
              <a:rPr sz="1200" spc="5" dirty="0">
                <a:latin typeface="Segoe UI"/>
                <a:cs typeface="Segoe UI"/>
              </a:rPr>
              <a:t>дискретных  </a:t>
            </a:r>
            <a:r>
              <a:rPr sz="1200" dirty="0">
                <a:latin typeface="Segoe UI"/>
                <a:cs typeface="Segoe UI"/>
              </a:rPr>
              <a:t>сигналов </a:t>
            </a:r>
            <a:r>
              <a:rPr sz="1200" spc="-5" dirty="0">
                <a:latin typeface="Segoe UI"/>
                <a:cs typeface="Segoe UI"/>
              </a:rPr>
              <a:t>ПДС </a:t>
            </a:r>
            <a:r>
              <a:rPr sz="1200" spc="5" dirty="0">
                <a:latin typeface="Segoe UI"/>
                <a:cs typeface="Segoe UI"/>
              </a:rPr>
              <a:t>(DMU)</a:t>
            </a:r>
            <a:r>
              <a:rPr sz="1200" spc="-5" dirty="0">
                <a:latin typeface="Segoe UI"/>
                <a:cs typeface="Segoe UI"/>
              </a:rPr>
              <a:t> </a:t>
            </a:r>
            <a:r>
              <a:rPr sz="1200" spc="10" dirty="0">
                <a:latin typeface="Segoe UI"/>
                <a:cs typeface="Segoe UI"/>
              </a:rPr>
              <a:t>ARIS‑42xx</a:t>
            </a:r>
            <a:endParaRPr sz="1200" dirty="0">
              <a:latin typeface="Segoe UI"/>
              <a:cs typeface="Segoe UI"/>
            </a:endParaRPr>
          </a:p>
          <a:p>
            <a:pPr marL="156845" indent="-144780">
              <a:spcBef>
                <a:spcPts val="570"/>
              </a:spcBef>
              <a:buChar char="•"/>
              <a:tabLst>
                <a:tab pos="157480" algn="l"/>
              </a:tabLst>
            </a:pPr>
            <a:r>
              <a:rPr sz="1200" dirty="0">
                <a:latin typeface="Segoe UI"/>
                <a:cs typeface="Segoe UI"/>
              </a:rPr>
              <a:t>Коммуникационный контроллер</a:t>
            </a:r>
            <a:r>
              <a:rPr sz="1200" spc="-15" dirty="0">
                <a:latin typeface="Segoe UI"/>
                <a:cs typeface="Segoe UI"/>
              </a:rPr>
              <a:t> </a:t>
            </a:r>
            <a:r>
              <a:rPr sz="1200" spc="10" dirty="0">
                <a:latin typeface="Segoe UI"/>
                <a:cs typeface="Segoe UI"/>
              </a:rPr>
              <a:t>ARIS‑48хх</a:t>
            </a:r>
            <a:endParaRPr sz="1200" dirty="0">
              <a:latin typeface="Segoe UI"/>
              <a:cs typeface="Segoe UI"/>
            </a:endParaRPr>
          </a:p>
          <a:p>
            <a:pPr marL="156845" indent="-144780">
              <a:spcBef>
                <a:spcPts val="565"/>
              </a:spcBef>
              <a:buChar char="•"/>
              <a:tabLst>
                <a:tab pos="157480" algn="l"/>
              </a:tabLst>
            </a:pPr>
            <a:r>
              <a:rPr sz="1200" dirty="0">
                <a:latin typeface="Segoe UI"/>
                <a:cs typeface="Segoe UI"/>
              </a:rPr>
              <a:t>Коммуникационный контроллер ARIS CS‑L</a:t>
            </a:r>
          </a:p>
          <a:p>
            <a:pPr marL="156845" indent="-144780">
              <a:spcBef>
                <a:spcPts val="570"/>
              </a:spcBef>
              <a:buChar char="•"/>
              <a:tabLst>
                <a:tab pos="157480" algn="l"/>
              </a:tabLst>
            </a:pPr>
            <a:r>
              <a:rPr sz="1200" dirty="0" err="1">
                <a:latin typeface="Segoe UI"/>
                <a:cs typeface="Segoe UI"/>
              </a:rPr>
              <a:t>Сервер</a:t>
            </a:r>
            <a:r>
              <a:rPr sz="1200" spc="-5" dirty="0">
                <a:latin typeface="Segoe UI"/>
                <a:cs typeface="Segoe UI"/>
              </a:rPr>
              <a:t> </a:t>
            </a:r>
            <a:r>
              <a:rPr sz="1200" spc="10" dirty="0">
                <a:latin typeface="Segoe UI"/>
                <a:cs typeface="Segoe UI"/>
              </a:rPr>
              <a:t>ARIS‑68хх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4" name="object 8"/>
          <p:cNvSpPr txBox="1"/>
          <p:nvPr/>
        </p:nvSpPr>
        <p:spPr>
          <a:xfrm>
            <a:off x="6324665" y="4140031"/>
            <a:ext cx="451750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Интеллектуальные </a:t>
            </a:r>
            <a:r>
              <a:rPr sz="1400" b="1" spc="-10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системы</a:t>
            </a:r>
            <a:r>
              <a:rPr sz="1400" b="1" spc="-25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 </a:t>
            </a:r>
            <a:r>
              <a:rPr sz="1400" b="1" spc="-5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учета</a:t>
            </a:r>
            <a:endParaRPr sz="1400" b="1" dirty="0">
              <a:solidFill>
                <a:schemeClr val="accent1">
                  <a:lumMod val="50000"/>
                </a:schemeClr>
              </a:solidFill>
              <a:latin typeface="Segoe UI"/>
              <a:cs typeface="Segoe UI"/>
            </a:endParaRPr>
          </a:p>
          <a:p>
            <a:pPr marL="12700"/>
            <a:r>
              <a:rPr sz="1400" b="1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и </a:t>
            </a:r>
            <a:r>
              <a:rPr sz="1400" b="1" spc="-15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контроля </a:t>
            </a:r>
            <a:r>
              <a:rPr sz="1400" b="1" spc="-10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качества</a:t>
            </a:r>
            <a:r>
              <a:rPr sz="1400" b="1" spc="-5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 </a:t>
            </a:r>
            <a:r>
              <a:rPr sz="1400" b="1" spc="-10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энергоресурсов</a:t>
            </a:r>
            <a:endParaRPr sz="1400" b="1" dirty="0">
              <a:solidFill>
                <a:schemeClr val="accent1">
                  <a:lumMod val="50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15" name="object 9"/>
          <p:cNvSpPr txBox="1"/>
          <p:nvPr/>
        </p:nvSpPr>
        <p:spPr>
          <a:xfrm>
            <a:off x="6328398" y="4708089"/>
            <a:ext cx="3795316" cy="977832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56210" indent="-144145">
              <a:spcBef>
                <a:spcPts val="665"/>
              </a:spcBef>
              <a:buChar char="•"/>
              <a:tabLst>
                <a:tab pos="156845" algn="l"/>
              </a:tabLst>
            </a:pPr>
            <a:r>
              <a:rPr sz="1200" dirty="0">
                <a:latin typeface="Segoe UI"/>
                <a:cs typeface="Segoe UI"/>
              </a:rPr>
              <a:t>Устройство сбора и </a:t>
            </a:r>
            <a:r>
              <a:rPr sz="1200" spc="5" dirty="0">
                <a:latin typeface="Segoe UI"/>
                <a:cs typeface="Segoe UI"/>
              </a:rPr>
              <a:t>передачи данных</a:t>
            </a:r>
            <a:r>
              <a:rPr sz="1200" spc="-1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ARIS‑28хх</a:t>
            </a:r>
          </a:p>
          <a:p>
            <a:pPr marL="156210" indent="-144145">
              <a:spcBef>
                <a:spcPts val="570"/>
              </a:spcBef>
              <a:buChar char="•"/>
              <a:tabLst>
                <a:tab pos="156845" algn="l"/>
              </a:tabLst>
            </a:pPr>
            <a:r>
              <a:rPr sz="1200" dirty="0">
                <a:latin typeface="Segoe UI"/>
                <a:cs typeface="Segoe UI"/>
              </a:rPr>
              <a:t>Устройство сбора и </a:t>
            </a:r>
            <a:r>
              <a:rPr sz="1200" spc="5" dirty="0">
                <a:latin typeface="Segoe UI"/>
                <a:cs typeface="Segoe UI"/>
              </a:rPr>
              <a:t>передачи данных</a:t>
            </a:r>
            <a:r>
              <a:rPr sz="1200" spc="-10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ЭКОМ‑3000</a:t>
            </a:r>
            <a:endParaRPr sz="1200" dirty="0">
              <a:latin typeface="Segoe UI"/>
              <a:cs typeface="Segoe UI"/>
            </a:endParaRPr>
          </a:p>
          <a:p>
            <a:pPr marL="156210" marR="5080" indent="-144145">
              <a:spcBef>
                <a:spcPts val="565"/>
              </a:spcBef>
              <a:buChar char="•"/>
              <a:tabLst>
                <a:tab pos="156845" algn="l"/>
              </a:tabLst>
            </a:pPr>
            <a:r>
              <a:rPr sz="1200" dirty="0">
                <a:latin typeface="Segoe UI"/>
                <a:cs typeface="Segoe UI"/>
              </a:rPr>
              <a:t>Цифровой </a:t>
            </a:r>
            <a:r>
              <a:rPr sz="1200" spc="-5" dirty="0">
                <a:latin typeface="Segoe UI"/>
                <a:cs typeface="Segoe UI"/>
              </a:rPr>
              <a:t>мультифункциональный </a:t>
            </a:r>
            <a:r>
              <a:rPr sz="1200" spc="5" dirty="0">
                <a:latin typeface="Segoe UI"/>
                <a:cs typeface="Segoe UI"/>
              </a:rPr>
              <a:t>электрический  </a:t>
            </a:r>
            <a:r>
              <a:rPr sz="1200" dirty="0">
                <a:latin typeface="Segoe UI"/>
                <a:cs typeface="Segoe UI"/>
              </a:rPr>
              <a:t>счетчик ARIS</a:t>
            </a:r>
            <a:r>
              <a:rPr sz="1200" spc="-15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EM45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7" name="object 2"/>
          <p:cNvSpPr>
            <a:spLocks noChangeAspect="1"/>
          </p:cNvSpPr>
          <p:nvPr/>
        </p:nvSpPr>
        <p:spPr>
          <a:xfrm>
            <a:off x="10362675" y="631408"/>
            <a:ext cx="1134000" cy="42156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араллелограмм 17"/>
          <p:cNvSpPr/>
          <p:nvPr/>
        </p:nvSpPr>
        <p:spPr>
          <a:xfrm>
            <a:off x="-165100" y="648186"/>
            <a:ext cx="7512957" cy="532428"/>
          </a:xfrm>
          <a:prstGeom prst="parallelogram">
            <a:avLst>
              <a:gd name="adj" fmla="val 19165"/>
            </a:avLst>
          </a:prstGeom>
          <a:solidFill>
            <a:srgbClr val="002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13410" y="734605"/>
            <a:ext cx="7967254" cy="359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1800" spc="4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КОНТРОЛЛЕРЫ </a:t>
            </a:r>
            <a:r>
              <a:rPr lang="en-US" sz="1800" spc="4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ARISxx</a:t>
            </a:r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41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 noChangeAspect="1"/>
          </p:cNvSpPr>
          <p:nvPr/>
        </p:nvSpPr>
        <p:spPr>
          <a:xfrm>
            <a:off x="10362675" y="631408"/>
            <a:ext cx="1134000" cy="42156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Прямоугольник 9"/>
          <p:cNvSpPr/>
          <p:nvPr/>
        </p:nvSpPr>
        <p:spPr>
          <a:xfrm>
            <a:off x="785745" y="4567290"/>
            <a:ext cx="91645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spc="91" dirty="0">
                <a:solidFill>
                  <a:schemeClr val="tx2">
                    <a:lumMod val="50000"/>
                  </a:schemeClr>
                </a:solidFill>
                <a:latin typeface="Segoe UI"/>
                <a:ea typeface="+mj-ea"/>
                <a:cs typeface="Segoe UI"/>
              </a:rPr>
              <a:t>ПО верхнего уровня </a:t>
            </a:r>
            <a:r>
              <a:rPr lang="ru-RU" sz="1200" spc="91" dirty="0" err="1">
                <a:solidFill>
                  <a:schemeClr val="tx2">
                    <a:lumMod val="50000"/>
                  </a:schemeClr>
                </a:solidFill>
                <a:latin typeface="Segoe UI"/>
                <a:ea typeface="+mj-ea"/>
                <a:cs typeface="Segoe UI"/>
              </a:rPr>
              <a:t>кросплатформенное</a:t>
            </a:r>
            <a:r>
              <a:rPr lang="ru-RU" sz="1200" spc="91" dirty="0">
                <a:solidFill>
                  <a:schemeClr val="tx2">
                    <a:lumMod val="50000"/>
                  </a:schemeClr>
                </a:solidFill>
                <a:latin typeface="Segoe UI"/>
                <a:ea typeface="+mj-ea"/>
                <a:cs typeface="Segoe UI"/>
              </a:rPr>
              <a:t>. Используется отечественные ОС, аттестованные ФСТЭК России</a:t>
            </a:r>
          </a:p>
        </p:txBody>
      </p:sp>
      <p:pic>
        <p:nvPicPr>
          <p:cNvPr id="11" name="astra_linux_logo_2019.png" descr="astra_linux_logo_2019.png"/>
          <p:cNvPicPr>
            <a:picLocks noChangeAspect="1"/>
          </p:cNvPicPr>
          <p:nvPr/>
        </p:nvPicPr>
        <p:blipFill rotWithShape="1">
          <a:blip r:embed="rId3"/>
          <a:srcRect l="5105" r="6434"/>
          <a:stretch/>
        </p:blipFill>
        <p:spPr>
          <a:xfrm>
            <a:off x="840920" y="5034701"/>
            <a:ext cx="1796143" cy="761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ogo-linux.png" descr="logo-linu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846" y="4935853"/>
            <a:ext cx="1938511" cy="959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Former_Ubuntu_logo.svg.png" descr="Former_Ubuntu_logo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699" y="5157467"/>
            <a:ext cx="1938511" cy="516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logo.png" descr="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8993" y="4844289"/>
            <a:ext cx="1142788" cy="1142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Logo_alt_company.png" descr="Logo_alt_compan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3415" y="4972031"/>
            <a:ext cx="1000164" cy="8873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" name="Группа 21"/>
          <p:cNvGrpSpPr/>
          <p:nvPr/>
        </p:nvGrpSpPr>
        <p:grpSpPr>
          <a:xfrm>
            <a:off x="693965" y="1895421"/>
            <a:ext cx="3126922" cy="1833039"/>
            <a:chOff x="693965" y="1910443"/>
            <a:chExt cx="3126922" cy="183303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772563" y="2014405"/>
              <a:ext cx="3048324" cy="2899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516">
                <a:lnSpc>
                  <a:spcPct val="107000"/>
                </a:lnSpc>
                <a:spcBef>
                  <a:spcPts val="91"/>
                </a:spcBef>
                <a:spcAft>
                  <a:spcPts val="800"/>
                </a:spcAft>
              </a:pPr>
              <a:r>
                <a:rPr lang="ru-RU" sz="1200" spc="91" dirty="0">
                  <a:solidFill>
                    <a:schemeClr val="tx2">
                      <a:lumMod val="50000"/>
                    </a:schemeClr>
                  </a:solidFill>
                  <a:latin typeface="Segoe UI"/>
                  <a:ea typeface="+mj-ea"/>
                  <a:cs typeface="Segoe UI"/>
                </a:rPr>
                <a:t>Переход на ОС ЗОСРВ «Нейтрино»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93965" y="1910443"/>
              <a:ext cx="3126922" cy="1833039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90" y="2501013"/>
              <a:ext cx="2163005" cy="988694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4389574" y="1910442"/>
            <a:ext cx="2697309" cy="901498"/>
            <a:chOff x="4247368" y="2416418"/>
            <a:chExt cx="2697309" cy="901498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4459191" y="2520379"/>
              <a:ext cx="2485486" cy="6851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spc="91" dirty="0">
                  <a:solidFill>
                    <a:schemeClr val="tx2">
                      <a:lumMod val="50000"/>
                    </a:schemeClr>
                  </a:solidFill>
                  <a:latin typeface="Segoe UI"/>
                  <a:cs typeface="Segoe UI"/>
                </a:rPr>
                <a:t>Разработка контроллеров на элементной базе материкового Китая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247368" y="2416418"/>
              <a:ext cx="2683236" cy="901498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655571" y="1895421"/>
            <a:ext cx="3852420" cy="1833039"/>
            <a:chOff x="7371159" y="1895421"/>
            <a:chExt cx="3852420" cy="183303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478411" y="2014405"/>
              <a:ext cx="3637915" cy="4875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spc="91" dirty="0">
                  <a:solidFill>
                    <a:schemeClr val="tx2">
                      <a:lumMod val="50000"/>
                    </a:schemeClr>
                  </a:solidFill>
                  <a:latin typeface="Segoe UI"/>
                  <a:ea typeface="+mj-ea"/>
                  <a:cs typeface="Segoe UI"/>
                </a:rPr>
                <a:t>В качестве СУБД используется </a:t>
              </a:r>
              <a:r>
                <a:rPr lang="ru-RU" sz="1200" spc="91" dirty="0" err="1">
                  <a:solidFill>
                    <a:schemeClr val="tx2">
                      <a:lumMod val="50000"/>
                    </a:schemeClr>
                  </a:solidFill>
                  <a:latin typeface="Segoe UI"/>
                  <a:ea typeface="+mj-ea"/>
                  <a:cs typeface="Segoe UI"/>
                </a:rPr>
                <a:t>PostgreSQL</a:t>
              </a:r>
              <a:r>
                <a:rPr lang="ru-RU" sz="1200" spc="91" dirty="0">
                  <a:solidFill>
                    <a:schemeClr val="tx2">
                      <a:lumMod val="50000"/>
                    </a:schemeClr>
                  </a:solidFill>
                  <a:latin typeface="Segoe UI"/>
                  <a:ea typeface="+mj-ea"/>
                  <a:cs typeface="Segoe UI"/>
                </a:rPr>
                <a:t> (входит в реестр отечественного ПО)</a:t>
              </a:r>
            </a:p>
          </p:txBody>
        </p:sp>
        <p:pic>
          <p:nvPicPr>
            <p:cNvPr id="9" name="xpostgresql.jpg.pagespeed.ic.82ZZ05AnGg.jpg" descr="xpostgresql.jpg.pagespeed.ic.82ZZ05AnGg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23745" y="2657933"/>
              <a:ext cx="1808195" cy="84649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Прямоугольник 18"/>
            <p:cNvSpPr/>
            <p:nvPr/>
          </p:nvSpPr>
          <p:spPr>
            <a:xfrm>
              <a:off x="7371159" y="1895421"/>
              <a:ext cx="3852420" cy="1833039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690919" y="4393031"/>
            <a:ext cx="10805756" cy="183303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араллелограмм 25"/>
          <p:cNvSpPr/>
          <p:nvPr/>
        </p:nvSpPr>
        <p:spPr>
          <a:xfrm>
            <a:off x="-165099" y="648186"/>
            <a:ext cx="5047342" cy="532428"/>
          </a:xfrm>
          <a:prstGeom prst="parallelogram">
            <a:avLst>
              <a:gd name="adj" fmla="val 19165"/>
            </a:avLst>
          </a:prstGeom>
          <a:solidFill>
            <a:srgbClr val="002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613410" y="734605"/>
            <a:ext cx="7967254" cy="359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1800" cap="all" spc="9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мероприятия</a:t>
            </a:r>
            <a:endParaRPr lang="ru-RU" sz="1800" cap="all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4408778" y="3169049"/>
            <a:ext cx="2683236" cy="901498"/>
            <a:chOff x="4247368" y="2416418"/>
            <a:chExt cx="2683236" cy="901498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439987" y="2602131"/>
              <a:ext cx="2485486" cy="4875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spc="91" dirty="0">
                  <a:solidFill>
                    <a:schemeClr val="tx2">
                      <a:lumMod val="50000"/>
                    </a:schemeClr>
                  </a:solidFill>
                  <a:latin typeface="Segoe UI"/>
                  <a:cs typeface="Segoe UI"/>
                </a:rPr>
                <a:t>Разработан промышленный сервер </a:t>
              </a:r>
              <a:r>
                <a:rPr lang="en-US" sz="1200" spc="91" dirty="0">
                  <a:solidFill>
                    <a:schemeClr val="tx2">
                      <a:lumMod val="50000"/>
                    </a:schemeClr>
                  </a:solidFill>
                  <a:latin typeface="Segoe UI"/>
                  <a:cs typeface="Segoe UI"/>
                </a:rPr>
                <a:t>ARIS 68xx</a:t>
              </a:r>
              <a:endParaRPr lang="ru-RU" sz="1200" spc="91" dirty="0">
                <a:solidFill>
                  <a:schemeClr val="tx2">
                    <a:lumMod val="50000"/>
                  </a:schemeClr>
                </a:solidFill>
                <a:latin typeface="Segoe UI"/>
                <a:cs typeface="Segoe UI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247368" y="2416418"/>
              <a:ext cx="2683236" cy="901498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78351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2" y="2262226"/>
            <a:ext cx="10801350" cy="2067379"/>
          </a:xfrm>
          <a:prstGeom prst="rect">
            <a:avLst/>
          </a:prstGeom>
        </p:spPr>
      </p:pic>
      <p:sp>
        <p:nvSpPr>
          <p:cNvPr id="9" name="object 3"/>
          <p:cNvSpPr txBox="1"/>
          <p:nvPr/>
        </p:nvSpPr>
        <p:spPr>
          <a:xfrm>
            <a:off x="704613" y="4685089"/>
            <a:ext cx="45940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15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Противоаварийная автоматика </a:t>
            </a:r>
            <a:r>
              <a:rPr sz="1400" b="1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и </a:t>
            </a:r>
            <a:r>
              <a:rPr sz="1400" b="1" spc="-10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релейная</a:t>
            </a:r>
            <a:r>
              <a:rPr sz="1400" b="1" spc="30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 </a:t>
            </a:r>
            <a:r>
              <a:rPr sz="1400" b="1" spc="-10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защита</a:t>
            </a:r>
            <a:endParaRPr sz="1400" b="1" dirty="0">
              <a:solidFill>
                <a:schemeClr val="accent1">
                  <a:lumMod val="50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707569" y="4951680"/>
            <a:ext cx="3996690" cy="1285608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79387" indent="-179387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60019" algn="l"/>
              </a:tabLst>
            </a:pPr>
            <a:r>
              <a:rPr lang="ru-RU" sz="900" dirty="0">
                <a:latin typeface="Segoe UI"/>
                <a:cs typeface="Segoe UI"/>
              </a:rPr>
              <a:t>Комплекс противоаварийной автоматики и релейной защиты МКПА-РЗ для объектов класса напряжения 110 </a:t>
            </a:r>
            <a:r>
              <a:rPr lang="ru-RU" sz="900" dirty="0" err="1">
                <a:latin typeface="Segoe UI"/>
                <a:cs typeface="Segoe UI"/>
              </a:rPr>
              <a:t>кВ</a:t>
            </a:r>
            <a:r>
              <a:rPr lang="ru-RU" sz="900" dirty="0">
                <a:latin typeface="Segoe UI"/>
                <a:cs typeface="Segoe UI"/>
              </a:rPr>
              <a:t> и выше</a:t>
            </a:r>
          </a:p>
          <a:p>
            <a:pPr marL="358774" lvl="2" indent="-179387">
              <a:spcBef>
                <a:spcPts val="600"/>
              </a:spcBef>
              <a:buFont typeface="Segoe UI" panose="020B0502040204020203" pitchFamily="34" charset="0"/>
              <a:buChar char="—"/>
              <a:tabLst>
                <a:tab pos="160019" algn="l"/>
              </a:tabLst>
            </a:pPr>
            <a:r>
              <a:rPr lang="ru-RU" sz="900" dirty="0">
                <a:latin typeface="Segoe UI"/>
                <a:cs typeface="Segoe UI"/>
              </a:rPr>
              <a:t>Терминал противоаварийной автоматики </a:t>
            </a:r>
            <a:br>
              <a:rPr lang="ru-RU" sz="900" dirty="0">
                <a:latin typeface="Segoe UI"/>
                <a:cs typeface="Segoe UI"/>
              </a:rPr>
            </a:br>
            <a:r>
              <a:rPr lang="ru-RU" sz="900" dirty="0">
                <a:latin typeface="Segoe UI"/>
                <a:cs typeface="Segoe UI"/>
              </a:rPr>
              <a:t>и релейной защиты ТПА-01</a:t>
            </a:r>
          </a:p>
          <a:p>
            <a:pPr marL="179387" indent="-179387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60019" algn="l"/>
              </a:tabLst>
            </a:pPr>
            <a:r>
              <a:rPr lang="ru-RU" sz="900" dirty="0">
                <a:latin typeface="Segoe UI"/>
                <a:cs typeface="Segoe UI"/>
              </a:rPr>
              <a:t>Многофункциональный терминал релейной защиты и автоматики</a:t>
            </a:r>
            <a:br>
              <a:rPr lang="ru-RU" sz="900" dirty="0">
                <a:latin typeface="Segoe UI"/>
                <a:cs typeface="Segoe UI"/>
              </a:rPr>
            </a:br>
            <a:r>
              <a:rPr lang="ru-RU" sz="900" dirty="0">
                <a:latin typeface="Segoe UI"/>
                <a:cs typeface="Segoe UI"/>
              </a:rPr>
              <a:t>ARIS-2305/2308 для объектов класса напряжения 6/10/35 </a:t>
            </a:r>
            <a:r>
              <a:rPr lang="ru-RU" sz="900" dirty="0" err="1">
                <a:latin typeface="Segoe UI"/>
                <a:cs typeface="Segoe UI"/>
              </a:rPr>
              <a:t>кВ</a:t>
            </a:r>
            <a:r>
              <a:rPr lang="ru-RU" sz="900" dirty="0">
                <a:latin typeface="Segoe UI"/>
                <a:cs typeface="Segoe UI"/>
              </a:rPr>
              <a:t> и выше   </a:t>
            </a:r>
          </a:p>
          <a:p>
            <a:pPr marL="179387" indent="-179387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60019" algn="l"/>
              </a:tabLst>
            </a:pPr>
            <a:r>
              <a:rPr lang="ru-RU" sz="900" dirty="0">
                <a:latin typeface="Segoe UI"/>
                <a:cs typeface="Segoe UI"/>
              </a:rPr>
              <a:t>Устройство противоаварийной автоматики энергоузла УПАЭ</a:t>
            </a:r>
            <a:endParaRPr sz="900" dirty="0">
              <a:latin typeface="Segoe UI"/>
              <a:cs typeface="Segoe UI"/>
            </a:endParaRPr>
          </a:p>
        </p:txBody>
      </p:sp>
      <p:sp>
        <p:nvSpPr>
          <p:cNvPr id="11" name="object 5"/>
          <p:cNvSpPr txBox="1"/>
          <p:nvPr/>
        </p:nvSpPr>
        <p:spPr>
          <a:xfrm>
            <a:off x="6096000" y="4685089"/>
            <a:ext cx="3228975" cy="7104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10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Регистрация </a:t>
            </a:r>
            <a:r>
              <a:rPr sz="1400" b="1" spc="-15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аварийных</a:t>
            </a:r>
            <a:r>
              <a:rPr sz="1400" b="1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 </a:t>
            </a:r>
            <a:r>
              <a:rPr sz="1400" b="1" spc="-15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событий</a:t>
            </a:r>
            <a:endParaRPr sz="1400" b="1" dirty="0">
              <a:solidFill>
                <a:schemeClr val="accent1">
                  <a:lumMod val="50000"/>
                </a:schemeClr>
              </a:solidFill>
              <a:latin typeface="Segoe UI"/>
              <a:cs typeface="Segoe UI"/>
            </a:endParaRPr>
          </a:p>
          <a:p>
            <a:pPr marL="159384" indent="-144780">
              <a:spcBef>
                <a:spcPts val="980"/>
              </a:spcBef>
              <a:buChar char="•"/>
              <a:tabLst>
                <a:tab pos="160019" algn="l"/>
              </a:tabLst>
            </a:pPr>
            <a:r>
              <a:rPr sz="900" dirty="0">
                <a:latin typeface="Segoe UI"/>
                <a:cs typeface="Segoe UI"/>
              </a:rPr>
              <a:t>Цифровой </a:t>
            </a:r>
            <a:r>
              <a:rPr sz="900" spc="5" dirty="0">
                <a:latin typeface="Segoe UI"/>
                <a:cs typeface="Segoe UI"/>
              </a:rPr>
              <a:t>регистратор </a:t>
            </a:r>
            <a:r>
              <a:rPr sz="900" dirty="0">
                <a:latin typeface="Segoe UI"/>
                <a:cs typeface="Segoe UI"/>
              </a:rPr>
              <a:t>аварийных событий</a:t>
            </a:r>
            <a:r>
              <a:rPr sz="900" spc="-10" dirty="0">
                <a:latin typeface="Segoe UI"/>
                <a:cs typeface="Segoe UI"/>
              </a:rPr>
              <a:t> PЭС‑3</a:t>
            </a:r>
            <a:endParaRPr sz="900" dirty="0">
              <a:latin typeface="Segoe UI"/>
              <a:cs typeface="Segoe UI"/>
            </a:endParaRPr>
          </a:p>
          <a:p>
            <a:pPr marL="159384" indent="-144145">
              <a:spcBef>
                <a:spcPts val="565"/>
              </a:spcBef>
              <a:buChar char="•"/>
              <a:tabLst>
                <a:tab pos="160019" algn="l"/>
              </a:tabLst>
            </a:pPr>
            <a:r>
              <a:rPr sz="900" dirty="0">
                <a:latin typeface="Segoe UI"/>
                <a:cs typeface="Segoe UI"/>
              </a:rPr>
              <a:t>Регистратор событий цифровой подстанции</a:t>
            </a:r>
            <a:r>
              <a:rPr sz="900" spc="40" dirty="0">
                <a:latin typeface="Segoe UI"/>
                <a:cs typeface="Segoe UI"/>
              </a:rPr>
              <a:t> </a:t>
            </a:r>
            <a:r>
              <a:rPr sz="900" spc="-10" dirty="0">
                <a:latin typeface="Segoe UI"/>
                <a:cs typeface="Segoe UI"/>
              </a:rPr>
              <a:t>РЭС‑3‑61850</a:t>
            </a:r>
            <a:endParaRPr sz="900" dirty="0">
              <a:latin typeface="Segoe UI"/>
              <a:cs typeface="Segoe UI"/>
            </a:endParaRPr>
          </a:p>
        </p:txBody>
      </p:sp>
      <p:sp>
        <p:nvSpPr>
          <p:cNvPr id="12" name="object 9"/>
          <p:cNvSpPr txBox="1"/>
          <p:nvPr/>
        </p:nvSpPr>
        <p:spPr>
          <a:xfrm>
            <a:off x="6096001" y="5580751"/>
            <a:ext cx="3594100" cy="4821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15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Мониторинг переходных</a:t>
            </a:r>
            <a:r>
              <a:rPr sz="1400" b="1" spc="5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 </a:t>
            </a:r>
            <a:r>
              <a:rPr sz="1400" b="1" spc="-10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режимов</a:t>
            </a:r>
            <a:endParaRPr sz="1400" b="1" dirty="0">
              <a:solidFill>
                <a:schemeClr val="accent1">
                  <a:lumMod val="50000"/>
                </a:schemeClr>
              </a:solidFill>
              <a:latin typeface="Segoe UI"/>
              <a:cs typeface="Segoe UI"/>
            </a:endParaRPr>
          </a:p>
          <a:p>
            <a:pPr marL="159384" indent="-144780">
              <a:spcBef>
                <a:spcPts val="944"/>
              </a:spcBef>
              <a:buChar char="•"/>
              <a:tabLst>
                <a:tab pos="160019" algn="l"/>
              </a:tabLst>
            </a:pPr>
            <a:r>
              <a:rPr sz="900" dirty="0">
                <a:latin typeface="Segoe UI"/>
                <a:cs typeface="Segoe UI"/>
              </a:rPr>
              <a:t>Устройство синхронизированных </a:t>
            </a:r>
            <a:r>
              <a:rPr sz="900" spc="5" dirty="0">
                <a:latin typeface="Segoe UI"/>
                <a:cs typeface="Segoe UI"/>
              </a:rPr>
              <a:t>векторных </a:t>
            </a:r>
            <a:r>
              <a:rPr sz="900" dirty="0">
                <a:latin typeface="Segoe UI"/>
                <a:cs typeface="Segoe UI"/>
              </a:rPr>
              <a:t>измерений</a:t>
            </a:r>
            <a:r>
              <a:rPr sz="900" spc="30" dirty="0">
                <a:latin typeface="Segoe UI"/>
                <a:cs typeface="Segoe UI"/>
              </a:rPr>
              <a:t> </a:t>
            </a:r>
            <a:r>
              <a:rPr sz="900" dirty="0">
                <a:latin typeface="Segoe UI"/>
                <a:cs typeface="Segoe UI"/>
              </a:rPr>
              <a:t>ТПА‑02</a:t>
            </a:r>
          </a:p>
        </p:txBody>
      </p:sp>
      <p:sp>
        <p:nvSpPr>
          <p:cNvPr id="13" name="object 2"/>
          <p:cNvSpPr>
            <a:spLocks noChangeAspect="1"/>
          </p:cNvSpPr>
          <p:nvPr/>
        </p:nvSpPr>
        <p:spPr>
          <a:xfrm>
            <a:off x="10362675" y="631408"/>
            <a:ext cx="1134000" cy="42156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Параллелограмм 14"/>
          <p:cNvSpPr/>
          <p:nvPr/>
        </p:nvSpPr>
        <p:spPr>
          <a:xfrm>
            <a:off x="-165100" y="648186"/>
            <a:ext cx="7512957" cy="532428"/>
          </a:xfrm>
          <a:prstGeom prst="parallelogram">
            <a:avLst>
              <a:gd name="adj" fmla="val 19165"/>
            </a:avLst>
          </a:prstGeom>
          <a:solidFill>
            <a:srgbClr val="002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13410" y="734605"/>
            <a:ext cx="7967254" cy="359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1800" spc="4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КРАТКИЙ </a:t>
            </a:r>
            <a:r>
              <a:rPr lang="ru-RU" sz="1800" spc="55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ПЕРЕЧЕНЬ </a:t>
            </a:r>
            <a:r>
              <a:rPr lang="ru-RU" sz="1800" spc="65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ВЫПУСКАЕМОГО</a:t>
            </a:r>
            <a:r>
              <a:rPr lang="ru-RU" sz="1800" spc="325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800" spc="55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ОБОРУДОВАНИЯ </a:t>
            </a:r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082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 noChangeAspect="1"/>
          </p:cNvSpPr>
          <p:nvPr/>
        </p:nvSpPr>
        <p:spPr>
          <a:xfrm>
            <a:off x="10362675" y="631408"/>
            <a:ext cx="1134000" cy="42156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13" y="2035752"/>
            <a:ext cx="10792062" cy="2957963"/>
          </a:xfrm>
          <a:prstGeom prst="rect">
            <a:avLst/>
          </a:prstGeom>
        </p:spPr>
      </p:pic>
      <p:sp>
        <p:nvSpPr>
          <p:cNvPr id="10" name="object 6"/>
          <p:cNvSpPr txBox="1"/>
          <p:nvPr/>
        </p:nvSpPr>
        <p:spPr>
          <a:xfrm>
            <a:off x="697287" y="5349361"/>
            <a:ext cx="356447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10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Устройства </a:t>
            </a:r>
            <a:r>
              <a:rPr sz="1400" b="1" spc="-20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связи </a:t>
            </a:r>
            <a:r>
              <a:rPr sz="1400" b="1" spc="5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для </a:t>
            </a:r>
            <a:r>
              <a:rPr sz="1400" b="1" spc="-15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РЗ </a:t>
            </a:r>
            <a:r>
              <a:rPr sz="1400" b="1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и</a:t>
            </a:r>
            <a:r>
              <a:rPr sz="1400" b="1" spc="-25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 </a:t>
            </a:r>
            <a:r>
              <a:rPr sz="1400" b="1" spc="-5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ПА</a:t>
            </a:r>
            <a:endParaRPr sz="1400" b="1" dirty="0">
              <a:solidFill>
                <a:schemeClr val="accent1">
                  <a:lumMod val="50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11" name="object 7"/>
          <p:cNvSpPr txBox="1"/>
          <p:nvPr/>
        </p:nvSpPr>
        <p:spPr>
          <a:xfrm>
            <a:off x="707300" y="5582622"/>
            <a:ext cx="4091304" cy="654666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56210" indent="-144145">
              <a:spcBef>
                <a:spcPts val="665"/>
              </a:spcBef>
              <a:buChar char="•"/>
              <a:tabLst>
                <a:tab pos="156845" algn="l"/>
              </a:tabLst>
            </a:pPr>
            <a:r>
              <a:rPr sz="900" dirty="0">
                <a:latin typeface="Segoe UI"/>
                <a:cs typeface="Segoe UI"/>
              </a:rPr>
              <a:t>Устройства </a:t>
            </a:r>
            <a:r>
              <a:rPr sz="900" spc="5" dirty="0">
                <a:latin typeface="Segoe UI"/>
                <a:cs typeface="Segoe UI"/>
              </a:rPr>
              <a:t>передачи </a:t>
            </a:r>
            <a:r>
              <a:rPr sz="900" dirty="0">
                <a:latin typeface="Segoe UI"/>
                <a:cs typeface="Segoe UI"/>
              </a:rPr>
              <a:t>аварийных сигналов и команд </a:t>
            </a:r>
            <a:r>
              <a:rPr sz="900" spc="5" dirty="0">
                <a:latin typeface="Segoe UI"/>
                <a:cs typeface="Segoe UI"/>
              </a:rPr>
              <a:t>(УПАСК) </a:t>
            </a:r>
            <a:r>
              <a:rPr sz="900" dirty="0">
                <a:latin typeface="Segoe UI"/>
                <a:cs typeface="Segoe UI"/>
              </a:rPr>
              <a:t>АВАНТ</a:t>
            </a:r>
            <a:r>
              <a:rPr sz="900" spc="20" dirty="0">
                <a:latin typeface="Segoe UI"/>
                <a:cs typeface="Segoe UI"/>
              </a:rPr>
              <a:t> </a:t>
            </a:r>
            <a:r>
              <a:rPr sz="900" spc="5" dirty="0">
                <a:latin typeface="Segoe UI"/>
                <a:cs typeface="Segoe UI"/>
              </a:rPr>
              <a:t>К400</a:t>
            </a:r>
            <a:endParaRPr sz="900" dirty="0">
              <a:latin typeface="Segoe UI"/>
              <a:cs typeface="Segoe UI"/>
            </a:endParaRPr>
          </a:p>
          <a:p>
            <a:pPr marL="156210" indent="-144145">
              <a:spcBef>
                <a:spcPts val="570"/>
              </a:spcBef>
              <a:buChar char="•"/>
              <a:tabLst>
                <a:tab pos="156845" algn="l"/>
              </a:tabLst>
            </a:pPr>
            <a:r>
              <a:rPr sz="900" spc="5" dirty="0">
                <a:latin typeface="Segoe UI"/>
                <a:cs typeface="Segoe UI"/>
              </a:rPr>
              <a:t>Приемопередатчики </a:t>
            </a:r>
            <a:r>
              <a:rPr sz="900" dirty="0">
                <a:latin typeface="Segoe UI"/>
                <a:cs typeface="Segoe UI"/>
              </a:rPr>
              <a:t>сигналов </a:t>
            </a:r>
            <a:r>
              <a:rPr sz="900" spc="-5" dirty="0">
                <a:latin typeface="Segoe UI"/>
                <a:cs typeface="Segoe UI"/>
              </a:rPr>
              <a:t>ВЧ‑защит </a:t>
            </a:r>
            <a:r>
              <a:rPr sz="900" dirty="0">
                <a:latin typeface="Segoe UI"/>
                <a:cs typeface="Segoe UI"/>
              </a:rPr>
              <a:t>АВАНТ</a:t>
            </a:r>
            <a:r>
              <a:rPr sz="900" spc="-10" dirty="0">
                <a:latin typeface="Segoe UI"/>
                <a:cs typeface="Segoe UI"/>
              </a:rPr>
              <a:t> </a:t>
            </a:r>
            <a:r>
              <a:rPr sz="900" dirty="0">
                <a:latin typeface="Segoe UI"/>
                <a:cs typeface="Segoe UI"/>
              </a:rPr>
              <a:t>Р400</a:t>
            </a:r>
          </a:p>
          <a:p>
            <a:pPr marL="156210" indent="-144145">
              <a:spcBef>
                <a:spcPts val="565"/>
              </a:spcBef>
              <a:buChar char="•"/>
              <a:tabLst>
                <a:tab pos="156845" algn="l"/>
              </a:tabLst>
            </a:pPr>
            <a:r>
              <a:rPr sz="900" spc="5" dirty="0">
                <a:latin typeface="Segoe UI"/>
                <a:cs typeface="Segoe UI"/>
              </a:rPr>
              <a:t>Приемопередатчик </a:t>
            </a:r>
            <a:r>
              <a:rPr sz="900" dirty="0">
                <a:latin typeface="Segoe UI"/>
                <a:cs typeface="Segoe UI"/>
              </a:rPr>
              <a:t>сигналов и команд </a:t>
            </a:r>
            <a:r>
              <a:rPr sz="900" spc="5" dirty="0">
                <a:latin typeface="Segoe UI"/>
                <a:cs typeface="Segoe UI"/>
              </a:rPr>
              <a:t>релейной </a:t>
            </a:r>
            <a:r>
              <a:rPr sz="900" dirty="0">
                <a:latin typeface="Segoe UI"/>
                <a:cs typeface="Segoe UI"/>
              </a:rPr>
              <a:t>защиты АВАНТ</a:t>
            </a:r>
            <a:r>
              <a:rPr sz="900" spc="-35" dirty="0">
                <a:latin typeface="Segoe UI"/>
                <a:cs typeface="Segoe UI"/>
              </a:rPr>
              <a:t> </a:t>
            </a:r>
            <a:r>
              <a:rPr sz="900" spc="-5" dirty="0">
                <a:latin typeface="Segoe UI"/>
                <a:cs typeface="Segoe UI"/>
              </a:rPr>
              <a:t>РЗСК</a:t>
            </a:r>
            <a:endParaRPr sz="900" dirty="0">
              <a:latin typeface="Segoe UI"/>
              <a:cs typeface="Segoe UI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6096000" y="5349361"/>
            <a:ext cx="3390900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15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Синхронизация </a:t>
            </a:r>
            <a:r>
              <a:rPr sz="1400" b="1" spc="-20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точного </a:t>
            </a:r>
            <a:r>
              <a:rPr sz="1400" b="1" spc="-10" dirty="0">
                <a:solidFill>
                  <a:schemeClr val="accent1">
                    <a:lumMod val="50000"/>
                  </a:schemeClr>
                </a:solidFill>
                <a:latin typeface="Segoe UI"/>
                <a:cs typeface="Segoe UI"/>
              </a:rPr>
              <a:t>времени</a:t>
            </a:r>
            <a:endParaRPr sz="1400" b="1" dirty="0">
              <a:solidFill>
                <a:schemeClr val="accent1">
                  <a:lumMod val="50000"/>
                </a:schemeClr>
              </a:solidFill>
              <a:latin typeface="Segoe UI"/>
              <a:cs typeface="Segoe UI"/>
            </a:endParaRPr>
          </a:p>
          <a:p>
            <a:pPr marL="163195" indent="-144780">
              <a:spcBef>
                <a:spcPts val="695"/>
              </a:spcBef>
              <a:buChar char="•"/>
              <a:tabLst>
                <a:tab pos="163830" algn="l"/>
              </a:tabLst>
            </a:pPr>
            <a:r>
              <a:rPr sz="900" dirty="0">
                <a:latin typeface="Segoe UI"/>
                <a:cs typeface="Segoe UI"/>
              </a:rPr>
              <a:t>Линейка </a:t>
            </a:r>
            <a:r>
              <a:rPr sz="900" spc="5" dirty="0">
                <a:latin typeface="Segoe UI"/>
                <a:cs typeface="Segoe UI"/>
              </a:rPr>
              <a:t>устройств </a:t>
            </a:r>
            <a:r>
              <a:rPr sz="900" dirty="0">
                <a:latin typeface="Segoe UI"/>
                <a:cs typeface="Segoe UI"/>
              </a:rPr>
              <a:t>синхронизации времени </a:t>
            </a:r>
            <a:r>
              <a:rPr sz="900" spc="-10" dirty="0">
                <a:latin typeface="Segoe UI"/>
                <a:cs typeface="Segoe UI"/>
              </a:rPr>
              <a:t>ИСС</a:t>
            </a:r>
            <a:endParaRPr sz="900" dirty="0">
              <a:latin typeface="Segoe UI"/>
              <a:cs typeface="Segoe UI"/>
            </a:endParaRPr>
          </a:p>
        </p:txBody>
      </p:sp>
      <p:sp>
        <p:nvSpPr>
          <p:cNvPr id="13" name="Параллелограмм 12"/>
          <p:cNvSpPr/>
          <p:nvPr/>
        </p:nvSpPr>
        <p:spPr>
          <a:xfrm>
            <a:off x="-165100" y="648186"/>
            <a:ext cx="7512957" cy="532428"/>
          </a:xfrm>
          <a:prstGeom prst="parallelogram">
            <a:avLst>
              <a:gd name="adj" fmla="val 19165"/>
            </a:avLst>
          </a:prstGeom>
          <a:solidFill>
            <a:srgbClr val="002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13410" y="734605"/>
            <a:ext cx="7967254" cy="359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1800" spc="4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КРАТКИЙ </a:t>
            </a:r>
            <a:r>
              <a:rPr lang="ru-RU" sz="1800" spc="55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ПЕРЕЧЕНЬ </a:t>
            </a:r>
            <a:r>
              <a:rPr lang="ru-RU" sz="1800" spc="65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ВЫПУСКАЕМОГО</a:t>
            </a:r>
            <a:r>
              <a:rPr lang="ru-RU" sz="1800" spc="325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800" spc="55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ОБОРУДОВАНИЯ </a:t>
            </a:r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414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/>
          <p:cNvSpPr txBox="1">
            <a:spLocks/>
          </p:cNvSpPr>
          <p:nvPr/>
        </p:nvSpPr>
        <p:spPr>
          <a:xfrm>
            <a:off x="695325" y="634563"/>
            <a:ext cx="2063070" cy="28862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086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11516">
              <a:spcBef>
                <a:spcPts val="91"/>
              </a:spcBef>
            </a:pPr>
            <a:r>
              <a:rPr lang="ru-RU" sz="1800" b="0" kern="0" cap="all" spc="91" dirty="0"/>
              <a:t>мероприятия</a:t>
            </a:r>
            <a:endParaRPr lang="ru-RU" sz="1800" kern="0" cap="all" dirty="0"/>
          </a:p>
        </p:txBody>
      </p:sp>
      <p:sp>
        <p:nvSpPr>
          <p:cNvPr id="8" name="object 3"/>
          <p:cNvSpPr/>
          <p:nvPr/>
        </p:nvSpPr>
        <p:spPr>
          <a:xfrm flipV="1">
            <a:off x="706841" y="908857"/>
            <a:ext cx="1775101" cy="70858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418" y="0"/>
                </a:lnTo>
              </a:path>
            </a:pathLst>
          </a:custGeom>
          <a:ln w="12700">
            <a:gradFill>
              <a:gsLst>
                <a:gs pos="0">
                  <a:srgbClr val="0070C0"/>
                </a:gs>
                <a:gs pos="53000">
                  <a:srgbClr val="00B0F0"/>
                </a:gs>
                <a:gs pos="100000">
                  <a:schemeClr val="bg1"/>
                </a:gs>
              </a:gsLst>
              <a:lin ang="0" scaled="0"/>
            </a:gra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0362924" y="620713"/>
            <a:ext cx="1133751" cy="42791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69823" y="2058800"/>
            <a:ext cx="4216628" cy="299629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237112" y="2058800"/>
            <a:ext cx="4216628" cy="299629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020485" y="2268949"/>
            <a:ext cx="3506737" cy="48756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82966" indent="-171450">
              <a:lnSpc>
                <a:spcPct val="107000"/>
              </a:lnSpc>
              <a:spcBef>
                <a:spcPts val="91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Разработка своей операционной системы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459480" y="2268949"/>
            <a:ext cx="3506737" cy="48756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82966" indent="-171450">
              <a:lnSpc>
                <a:spcPct val="107000"/>
              </a:lnSpc>
              <a:spcBef>
                <a:spcPts val="91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spc="9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Разработка устройств на элементной базе материкового Китая</a:t>
            </a:r>
          </a:p>
        </p:txBody>
      </p:sp>
    </p:spTree>
    <p:extLst>
      <p:ext uri="{BB962C8B-B14F-4D97-AF65-F5344CB8AC3E}">
        <p14:creationId xmlns:p14="http://schemas.microsoft.com/office/powerpoint/2010/main" val="4291675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 noChangeAspect="1"/>
          </p:cNvSpPr>
          <p:nvPr/>
        </p:nvSpPr>
        <p:spPr>
          <a:xfrm>
            <a:off x="10362675" y="631408"/>
            <a:ext cx="1134000" cy="42156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араллелограмм 4"/>
          <p:cNvSpPr/>
          <p:nvPr/>
        </p:nvSpPr>
        <p:spPr>
          <a:xfrm>
            <a:off x="-165099" y="648186"/>
            <a:ext cx="5529035" cy="532428"/>
          </a:xfrm>
          <a:prstGeom prst="parallelogram">
            <a:avLst>
              <a:gd name="adj" fmla="val 19165"/>
            </a:avLst>
          </a:prstGeom>
          <a:solidFill>
            <a:srgbClr val="002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13410" y="734605"/>
            <a:ext cx="4562747" cy="359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516">
              <a:spcBef>
                <a:spcPts val="91"/>
              </a:spcBef>
            </a:pPr>
            <a:r>
              <a:rPr lang="ru-RU" sz="1800" kern="0" cap="all" spc="9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Наши заказчики</a:t>
            </a:r>
            <a:endParaRPr lang="ru-RU" sz="1800" kern="0" cap="all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object 4"/>
          <p:cNvSpPr txBox="1">
            <a:spLocks/>
          </p:cNvSpPr>
          <p:nvPr/>
        </p:nvSpPr>
        <p:spPr>
          <a:xfrm>
            <a:off x="689761" y="1300536"/>
            <a:ext cx="2390799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297266" indent="-285750" defTabSz="829178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ПАО «Татнефть»</a:t>
            </a:r>
            <a:endParaRPr lang="ru-RU" sz="1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689761" y="2168696"/>
            <a:ext cx="2390799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297266" indent="-285750" defTabSz="829178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ПАО «Лукойл»</a:t>
            </a:r>
            <a:endParaRPr lang="ru-RU" sz="1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object 4"/>
          <p:cNvSpPr txBox="1">
            <a:spLocks/>
          </p:cNvSpPr>
          <p:nvPr/>
        </p:nvSpPr>
        <p:spPr>
          <a:xfrm>
            <a:off x="689761" y="2491181"/>
            <a:ext cx="2390799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297266" indent="-285750" defTabSz="829178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ПАО «ФосАгро»</a:t>
            </a:r>
            <a:endParaRPr lang="ru-RU" sz="1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object 4"/>
          <p:cNvSpPr txBox="1">
            <a:spLocks/>
          </p:cNvSpPr>
          <p:nvPr/>
        </p:nvSpPr>
        <p:spPr>
          <a:xfrm>
            <a:off x="689761" y="2813666"/>
            <a:ext cx="2390799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297266" indent="-285750" defTabSz="829178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ПАО «</a:t>
            </a:r>
            <a:r>
              <a:rPr lang="ru-RU" sz="1400" b="0" kern="0" spc="82" dirty="0" err="1">
                <a:solidFill>
                  <a:schemeClr val="tx2">
                    <a:lumMod val="50000"/>
                  </a:schemeClr>
                </a:solidFill>
              </a:rPr>
              <a:t>Транснефть</a:t>
            </a: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»</a:t>
            </a:r>
            <a:endParaRPr lang="ru-RU" sz="1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689761" y="3131924"/>
            <a:ext cx="2746849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297266" indent="-285750" defTabSz="829178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ПАО «ГКМ </a:t>
            </a:r>
            <a:r>
              <a:rPr lang="ru-RU" sz="1400" b="0" kern="0" spc="82" dirty="0" err="1">
                <a:solidFill>
                  <a:schemeClr val="tx2">
                    <a:lumMod val="50000"/>
                  </a:schemeClr>
                </a:solidFill>
              </a:rPr>
              <a:t>Норникель</a:t>
            </a: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»</a:t>
            </a:r>
            <a:endParaRPr lang="ru-RU" sz="1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object 4"/>
          <p:cNvSpPr txBox="1">
            <a:spLocks/>
          </p:cNvSpPr>
          <p:nvPr/>
        </p:nvSpPr>
        <p:spPr>
          <a:xfrm>
            <a:off x="689761" y="3450182"/>
            <a:ext cx="2746849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297266" indent="-285750" defTabSz="829178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АО «АМК </a:t>
            </a:r>
            <a:r>
              <a:rPr lang="ru-RU" sz="1400" b="0" kern="0" spc="82" dirty="0" err="1">
                <a:solidFill>
                  <a:schemeClr val="tx2">
                    <a:lumMod val="50000"/>
                  </a:schemeClr>
                </a:solidFill>
              </a:rPr>
              <a:t>Еврохим</a:t>
            </a: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»</a:t>
            </a:r>
            <a:endParaRPr lang="ru-RU" sz="1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689761" y="4044833"/>
            <a:ext cx="2746849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297266" indent="-285750" defTabSz="829178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ГК «</a:t>
            </a:r>
            <a:r>
              <a:rPr lang="ru-RU" sz="1400" b="0" kern="0" spc="82" dirty="0" err="1">
                <a:solidFill>
                  <a:schemeClr val="tx2">
                    <a:lumMod val="50000"/>
                  </a:schemeClr>
                </a:solidFill>
              </a:rPr>
              <a:t>Русагро</a:t>
            </a: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»</a:t>
            </a:r>
            <a:endParaRPr lang="ru-RU" sz="1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object 4"/>
          <p:cNvSpPr txBox="1">
            <a:spLocks/>
          </p:cNvSpPr>
          <p:nvPr/>
        </p:nvSpPr>
        <p:spPr>
          <a:xfrm>
            <a:off x="689761" y="4376132"/>
            <a:ext cx="2746849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297266" indent="-285750" defTabSz="829178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ПАО «</a:t>
            </a:r>
            <a:r>
              <a:rPr lang="ru-RU" sz="1400" b="0" kern="0" spc="82" dirty="0" err="1">
                <a:solidFill>
                  <a:schemeClr val="tx2">
                    <a:lumMod val="50000"/>
                  </a:schemeClr>
                </a:solidFill>
              </a:rPr>
              <a:t>Газпромнефть</a:t>
            </a: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»</a:t>
            </a:r>
            <a:endParaRPr lang="ru-RU" sz="1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object 4"/>
          <p:cNvSpPr txBox="1">
            <a:spLocks/>
          </p:cNvSpPr>
          <p:nvPr/>
        </p:nvSpPr>
        <p:spPr>
          <a:xfrm>
            <a:off x="689761" y="4694390"/>
            <a:ext cx="2746849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297266" indent="-285750" defTabSz="829178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ПАО «Полюс»</a:t>
            </a:r>
            <a:endParaRPr lang="ru-RU" sz="1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object 4"/>
          <p:cNvSpPr txBox="1">
            <a:spLocks/>
          </p:cNvSpPr>
          <p:nvPr/>
        </p:nvSpPr>
        <p:spPr>
          <a:xfrm>
            <a:off x="689761" y="6240293"/>
            <a:ext cx="3076471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297266" indent="-285750" defTabSz="829178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ПАО «</a:t>
            </a:r>
            <a:r>
              <a:rPr lang="ru-RU" sz="1400" b="0" kern="0" spc="82" dirty="0" err="1">
                <a:solidFill>
                  <a:schemeClr val="tx2">
                    <a:lumMod val="50000"/>
                  </a:schemeClr>
                </a:solidFill>
              </a:rPr>
              <a:t>Уралкалий</a:t>
            </a: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»</a:t>
            </a:r>
            <a:endParaRPr lang="ru-RU" sz="1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object 4"/>
          <p:cNvSpPr txBox="1">
            <a:spLocks/>
          </p:cNvSpPr>
          <p:nvPr/>
        </p:nvSpPr>
        <p:spPr>
          <a:xfrm>
            <a:off x="689761" y="4997576"/>
            <a:ext cx="2746849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297266" indent="-285750" defTabSz="829178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ООО «ЕВРАЗ» </a:t>
            </a:r>
            <a:endParaRPr lang="ru-RU" sz="1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object 4"/>
          <p:cNvSpPr txBox="1">
            <a:spLocks/>
          </p:cNvSpPr>
          <p:nvPr/>
        </p:nvSpPr>
        <p:spPr>
          <a:xfrm>
            <a:off x="689761" y="5287550"/>
            <a:ext cx="3593108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297266" indent="-285750" defTabSz="829178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ЗАО «Русская медная компания»</a:t>
            </a:r>
            <a:endParaRPr lang="ru-RU" sz="1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object 4"/>
          <p:cNvSpPr txBox="1">
            <a:spLocks/>
          </p:cNvSpPr>
          <p:nvPr/>
        </p:nvSpPr>
        <p:spPr>
          <a:xfrm>
            <a:off x="689761" y="5619460"/>
            <a:ext cx="3593108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297266" indent="-285750" defTabSz="829178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ПАО «</a:t>
            </a:r>
            <a:r>
              <a:rPr lang="ru-RU" sz="1400" b="0" kern="0" spc="82" dirty="0" err="1">
                <a:solidFill>
                  <a:schemeClr val="tx2">
                    <a:lumMod val="50000"/>
                  </a:schemeClr>
                </a:solidFill>
              </a:rPr>
              <a:t>Интер</a:t>
            </a: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 РАО»</a:t>
            </a:r>
            <a:endParaRPr lang="ru-RU" sz="1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object 4"/>
          <p:cNvSpPr txBox="1">
            <a:spLocks/>
          </p:cNvSpPr>
          <p:nvPr/>
        </p:nvSpPr>
        <p:spPr>
          <a:xfrm>
            <a:off x="689761" y="5940963"/>
            <a:ext cx="3593108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297266" indent="-285750" defTabSz="829178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ПАО «</a:t>
            </a:r>
            <a:r>
              <a:rPr lang="ru-RU" sz="1400" b="0" kern="0" spc="82" dirty="0" err="1">
                <a:solidFill>
                  <a:schemeClr val="tx2">
                    <a:lumMod val="50000"/>
                  </a:schemeClr>
                </a:solidFill>
              </a:rPr>
              <a:t>РусГидро</a:t>
            </a: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»</a:t>
            </a:r>
            <a:endParaRPr lang="ru-RU" sz="1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object 4"/>
          <p:cNvSpPr txBox="1">
            <a:spLocks/>
          </p:cNvSpPr>
          <p:nvPr/>
        </p:nvSpPr>
        <p:spPr>
          <a:xfrm>
            <a:off x="689761" y="3768440"/>
            <a:ext cx="2746849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297266" indent="-285750" defTabSz="829178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ПАО «СИБУР Холдинг»</a:t>
            </a:r>
            <a:endParaRPr lang="ru-RU" sz="1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object 4"/>
          <p:cNvSpPr txBox="1">
            <a:spLocks/>
          </p:cNvSpPr>
          <p:nvPr/>
        </p:nvSpPr>
        <p:spPr>
          <a:xfrm>
            <a:off x="689761" y="1865904"/>
            <a:ext cx="2809192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297266" indent="-285750" defTabSz="829178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АО «Сетевая компания»</a:t>
            </a:r>
            <a:endParaRPr lang="ru-RU" sz="1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5" name="Picture 11" descr="Изображение логотипа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4" t="18451" r="30917" b="21579"/>
          <a:stretch/>
        </p:blipFill>
        <p:spPr bwMode="auto">
          <a:xfrm>
            <a:off x="6409175" y="3303101"/>
            <a:ext cx="944663" cy="747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" name="Picture 33" descr="РусГазДобыча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75" y="5330326"/>
            <a:ext cx="1902691" cy="513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3" name="Picture 3" descr="Изображение логотипа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362" y="3128571"/>
            <a:ext cx="965288" cy="1096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t="26366" r="3078" b="27000"/>
          <a:stretch/>
        </p:blipFill>
        <p:spPr>
          <a:xfrm>
            <a:off x="6409175" y="2373120"/>
            <a:ext cx="2264229" cy="56431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t="33903" r="5657" b="35319"/>
          <a:stretch/>
        </p:blipFill>
        <p:spPr>
          <a:xfrm>
            <a:off x="6435168" y="6198728"/>
            <a:ext cx="1837339" cy="42446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9" t="19248" r="11510" b="41276"/>
          <a:stretch/>
        </p:blipFill>
        <p:spPr>
          <a:xfrm>
            <a:off x="6409175" y="1460687"/>
            <a:ext cx="1645739" cy="4735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3" b="23444"/>
          <a:stretch/>
        </p:blipFill>
        <p:spPr>
          <a:xfrm>
            <a:off x="9358002" y="6088489"/>
            <a:ext cx="1502699" cy="53067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1" t="13937" r="20190" b="15333"/>
          <a:stretch/>
        </p:blipFill>
        <p:spPr>
          <a:xfrm>
            <a:off x="8237906" y="3301187"/>
            <a:ext cx="1132254" cy="75168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75" y="4681537"/>
            <a:ext cx="1600613" cy="25009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127" y="4527353"/>
            <a:ext cx="1959523" cy="55846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" t="35084" r="4704" b="43519"/>
          <a:stretch/>
        </p:blipFill>
        <p:spPr>
          <a:xfrm>
            <a:off x="9584087" y="5550252"/>
            <a:ext cx="1443563" cy="321664"/>
          </a:xfrm>
          <a:prstGeom prst="rect">
            <a:avLst/>
          </a:prstGeom>
        </p:spPr>
      </p:pic>
      <p:pic>
        <p:nvPicPr>
          <p:cNvPr id="1027" name="Picture 3" descr="Изображение логотипа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650" y="1396552"/>
            <a:ext cx="1905000" cy="5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bject 4"/>
          <p:cNvSpPr txBox="1">
            <a:spLocks/>
          </p:cNvSpPr>
          <p:nvPr/>
        </p:nvSpPr>
        <p:spPr>
          <a:xfrm>
            <a:off x="689760" y="1575904"/>
            <a:ext cx="2390799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297266" indent="-285750" defTabSz="829178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ПАО «Татэнерго»</a:t>
            </a:r>
            <a:endParaRPr lang="ru-RU" sz="1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3" name="object 4"/>
          <p:cNvSpPr txBox="1">
            <a:spLocks/>
          </p:cNvSpPr>
          <p:nvPr/>
        </p:nvSpPr>
        <p:spPr>
          <a:xfrm>
            <a:off x="689761" y="6530267"/>
            <a:ext cx="3076471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297266" indent="-285750" defTabSz="829178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ru-RU" sz="1400" b="0" kern="0" spc="82" dirty="0">
                <a:solidFill>
                  <a:schemeClr val="tx2">
                    <a:lumMod val="50000"/>
                  </a:schemeClr>
                </a:solidFill>
              </a:rPr>
              <a:t>ПАО «Нижнекамскнефтехим»</a:t>
            </a:r>
            <a:endParaRPr lang="ru-RU" sz="1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9" name="Picture 5" descr="Изображение логотипа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887" y="2491181"/>
            <a:ext cx="2327283" cy="16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784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/>
          <p:nvPr/>
        </p:nvSpPr>
        <p:spPr>
          <a:xfrm>
            <a:off x="2760737" y="1615239"/>
            <a:ext cx="6947971" cy="838200"/>
          </a:xfrm>
          <a:custGeom>
            <a:avLst/>
            <a:gdLst/>
            <a:ahLst/>
            <a:cxnLst/>
            <a:rect l="l" t="t" r="r" b="b"/>
            <a:pathLst>
              <a:path w="4502150" h="685800">
                <a:moveTo>
                  <a:pt x="4501686" y="0"/>
                </a:moveTo>
                <a:lnTo>
                  <a:pt x="6" y="0"/>
                </a:lnTo>
                <a:lnTo>
                  <a:pt x="0" y="685800"/>
                </a:lnTo>
                <a:lnTo>
                  <a:pt x="4368380" y="685800"/>
                </a:lnTo>
                <a:lnTo>
                  <a:pt x="4501686" y="0"/>
                </a:lnTo>
                <a:close/>
              </a:path>
            </a:pathLst>
          </a:custGeom>
          <a:solidFill>
            <a:srgbClr val="005496"/>
          </a:solidFill>
        </p:spPr>
        <p:txBody>
          <a:bodyPr wrap="square" lIns="0" tIns="0" rIns="0" bIns="0" rtlCol="0"/>
          <a:lstStyle/>
          <a:p>
            <a:endParaRPr b="1" dirty="0"/>
          </a:p>
        </p:txBody>
      </p:sp>
      <p:sp>
        <p:nvSpPr>
          <p:cNvPr id="3" name="object 5"/>
          <p:cNvSpPr/>
          <p:nvPr/>
        </p:nvSpPr>
        <p:spPr>
          <a:xfrm>
            <a:off x="2760738" y="2750302"/>
            <a:ext cx="6705600" cy="838200"/>
          </a:xfrm>
          <a:custGeom>
            <a:avLst/>
            <a:gdLst/>
            <a:ahLst/>
            <a:cxnLst/>
            <a:rect l="l" t="t" r="r" b="b"/>
            <a:pathLst>
              <a:path w="4502150" h="685800">
                <a:moveTo>
                  <a:pt x="4501686" y="0"/>
                </a:moveTo>
                <a:lnTo>
                  <a:pt x="6" y="0"/>
                </a:lnTo>
                <a:lnTo>
                  <a:pt x="0" y="685800"/>
                </a:lnTo>
                <a:lnTo>
                  <a:pt x="4368380" y="685800"/>
                </a:lnTo>
                <a:lnTo>
                  <a:pt x="4501686" y="0"/>
                </a:lnTo>
                <a:close/>
              </a:path>
            </a:pathLst>
          </a:custGeom>
          <a:solidFill>
            <a:srgbClr val="005496"/>
          </a:solidFill>
        </p:spPr>
        <p:txBody>
          <a:bodyPr wrap="square" lIns="0" tIns="0" rIns="0" bIns="0" rtlCol="0"/>
          <a:lstStyle/>
          <a:p>
            <a:endParaRPr b="1" dirty="0"/>
          </a:p>
        </p:txBody>
      </p:sp>
      <p:sp>
        <p:nvSpPr>
          <p:cNvPr id="4" name="object 5"/>
          <p:cNvSpPr/>
          <p:nvPr/>
        </p:nvSpPr>
        <p:spPr>
          <a:xfrm>
            <a:off x="2761217" y="3885365"/>
            <a:ext cx="6462721" cy="838200"/>
          </a:xfrm>
          <a:custGeom>
            <a:avLst/>
            <a:gdLst/>
            <a:ahLst/>
            <a:cxnLst/>
            <a:rect l="l" t="t" r="r" b="b"/>
            <a:pathLst>
              <a:path w="4502150" h="685800">
                <a:moveTo>
                  <a:pt x="4501686" y="0"/>
                </a:moveTo>
                <a:lnTo>
                  <a:pt x="6" y="0"/>
                </a:lnTo>
                <a:lnTo>
                  <a:pt x="0" y="685800"/>
                </a:lnTo>
                <a:lnTo>
                  <a:pt x="4368380" y="685800"/>
                </a:lnTo>
                <a:lnTo>
                  <a:pt x="4501686" y="0"/>
                </a:lnTo>
                <a:close/>
              </a:path>
            </a:pathLst>
          </a:custGeom>
          <a:solidFill>
            <a:srgbClr val="005496"/>
          </a:solidFill>
        </p:spPr>
        <p:txBody>
          <a:bodyPr wrap="square" lIns="0" tIns="0" rIns="0" bIns="0" rtlCol="0"/>
          <a:lstStyle/>
          <a:p>
            <a:endParaRPr b="1" dirty="0"/>
          </a:p>
        </p:txBody>
      </p:sp>
      <p:sp>
        <p:nvSpPr>
          <p:cNvPr id="5" name="object 5"/>
          <p:cNvSpPr/>
          <p:nvPr/>
        </p:nvSpPr>
        <p:spPr>
          <a:xfrm>
            <a:off x="2777032" y="5024921"/>
            <a:ext cx="6203582" cy="838200"/>
          </a:xfrm>
          <a:custGeom>
            <a:avLst/>
            <a:gdLst/>
            <a:ahLst/>
            <a:cxnLst/>
            <a:rect l="l" t="t" r="r" b="b"/>
            <a:pathLst>
              <a:path w="4502150" h="685800">
                <a:moveTo>
                  <a:pt x="4501686" y="0"/>
                </a:moveTo>
                <a:lnTo>
                  <a:pt x="6" y="0"/>
                </a:lnTo>
                <a:lnTo>
                  <a:pt x="0" y="685800"/>
                </a:lnTo>
                <a:lnTo>
                  <a:pt x="4368380" y="685800"/>
                </a:lnTo>
                <a:lnTo>
                  <a:pt x="4501686" y="0"/>
                </a:lnTo>
                <a:close/>
              </a:path>
            </a:pathLst>
          </a:custGeom>
          <a:solidFill>
            <a:srgbClr val="005496"/>
          </a:solidFill>
        </p:spPr>
        <p:txBody>
          <a:bodyPr wrap="square" lIns="0" tIns="0" rIns="0" bIns="0" rtlCol="0"/>
          <a:lstStyle/>
          <a:p>
            <a:endParaRPr b="1" dirty="0"/>
          </a:p>
        </p:txBody>
      </p:sp>
      <p:sp>
        <p:nvSpPr>
          <p:cNvPr id="6" name="object 2"/>
          <p:cNvSpPr/>
          <p:nvPr/>
        </p:nvSpPr>
        <p:spPr>
          <a:xfrm>
            <a:off x="1642611" y="622897"/>
            <a:ext cx="1143000" cy="43116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611" y="1683502"/>
            <a:ext cx="657488" cy="728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611" y="2814308"/>
            <a:ext cx="657488" cy="7283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032" y="3954861"/>
            <a:ext cx="657488" cy="728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45" y="5079857"/>
            <a:ext cx="657488" cy="728328"/>
          </a:xfrm>
          <a:prstGeom prst="rect">
            <a:avLst/>
          </a:prstGeom>
        </p:spPr>
      </p:pic>
      <p:sp>
        <p:nvSpPr>
          <p:cNvPr id="11" name="object 3"/>
          <p:cNvSpPr txBox="1"/>
          <p:nvPr/>
        </p:nvSpPr>
        <p:spPr>
          <a:xfrm>
            <a:off x="3568027" y="1912102"/>
            <a:ext cx="5288711" cy="341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600" baseline="30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Российская инженерная компания «</a:t>
            </a:r>
            <a:r>
              <a:rPr lang="ru-RU" sz="1600" baseline="30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Прософт</a:t>
            </a:r>
            <a:r>
              <a:rPr lang="ru-RU" sz="1600" baseline="30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‑Системы» с 1995 года занимает лидирующие позиции в сфере промышленной автоматизации. </a:t>
            </a:r>
          </a:p>
        </p:txBody>
      </p:sp>
      <p:sp>
        <p:nvSpPr>
          <p:cNvPr id="12" name="object 3"/>
          <p:cNvSpPr txBox="1"/>
          <p:nvPr/>
        </p:nvSpPr>
        <p:spPr>
          <a:xfrm>
            <a:off x="3598938" y="3089136"/>
            <a:ext cx="5288711" cy="341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600" baseline="30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Более 25 лет мы разрабатываем и внедряем под ключ высокотехнологичные приборы и ПО для энергетической, нефтегазовой и других отраслей.</a:t>
            </a:r>
          </a:p>
        </p:txBody>
      </p:sp>
      <p:sp>
        <p:nvSpPr>
          <p:cNvPr id="13" name="object 3"/>
          <p:cNvSpPr txBox="1"/>
          <p:nvPr/>
        </p:nvSpPr>
        <p:spPr>
          <a:xfrm>
            <a:off x="3598938" y="4013775"/>
            <a:ext cx="5288711" cy="669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600" baseline="30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ru-RU" sz="1600" baseline="30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Прософт</a:t>
            </a:r>
            <a:r>
              <a:rPr lang="ru-RU" sz="1600" baseline="30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‑Системы» — компания с мощным инженерным центром, которая обладает статусом международного эксперта. Собственное производство полного цикла, аккредитованный испытательный и консультационный центры оснащены самым современным оборудованием ведущих мировых производителей.</a:t>
            </a:r>
          </a:p>
        </p:txBody>
      </p:sp>
      <p:sp>
        <p:nvSpPr>
          <p:cNvPr id="14" name="object 3"/>
          <p:cNvSpPr txBox="1"/>
          <p:nvPr/>
        </p:nvSpPr>
        <p:spPr>
          <a:xfrm>
            <a:off x="3598938" y="5216835"/>
            <a:ext cx="528871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600" baseline="30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Наши комплексные решения и выпускаемое оборудование эффективно эксплуатируются на крупнейших отраслевых предприятиях и холдингах в России </a:t>
            </a:r>
          </a:p>
          <a:p>
            <a:r>
              <a:rPr lang="ru-RU" sz="1600" baseline="30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 за рубежом.</a:t>
            </a:r>
          </a:p>
        </p:txBody>
      </p:sp>
    </p:spTree>
    <p:extLst>
      <p:ext uri="{BB962C8B-B14F-4D97-AF65-F5344CB8AC3E}">
        <p14:creationId xmlns:p14="http://schemas.microsoft.com/office/powerpoint/2010/main" val="1896162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581" y="4876801"/>
            <a:ext cx="2169354" cy="6158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061" y="2018852"/>
            <a:ext cx="1419860" cy="535997"/>
          </a:xfrm>
          <a:prstGeom prst="rect">
            <a:avLst/>
          </a:prstGeom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292090" y="1904552"/>
            <a:ext cx="4753610" cy="4290508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КОМПАНИЯ ООО «ПРОСОФТ-СИСТЕМЫ»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620102, г. Екатеринбург, ул. Волгоградская, 194а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+7 (343) 3-565-111, факс: +7 (343) 3-100-106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info@prosoftsystems.ru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ПРЕДСТАВИТЕЛЬСТВО В МОСКВЕ: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129110, г. Москва, ул. Гиляровского, 57/1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+7 (495) 785-36-61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d.volkov@prosoftsystems.ru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ПРЕДСТАВИТЕЛЬСТВО В РЕСПУБЛИКЕ БЕЛАРУСЬ: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220114, г. Минск, пр. Независимости, 117, оф. 100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тел./факс: +375-17-276-82-30,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+375 29-185-44-02 (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Velcom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(912) 264-99-94 (MTC Россия)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nev@prosoftsystems.ru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ПРЕДСТАВИТЕЛЬ по странам СНГ и Средней Азии: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+7 (912) 264-99-94 (MTC Россия)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nev@prosoftsystems.ru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02535" y="3219980"/>
            <a:ext cx="1964690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www.prosoftsystems.ru</a:t>
            </a:r>
            <a:b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прософт-системы.рф</a:t>
            </a:r>
            <a:endParaRPr lang="ru-RU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712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flipV="1">
            <a:off x="695324" y="939344"/>
            <a:ext cx="3800153" cy="45719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418" y="0"/>
                </a:lnTo>
              </a:path>
            </a:pathLst>
          </a:custGeom>
          <a:ln w="12700">
            <a:gradFill>
              <a:gsLst>
                <a:gs pos="0">
                  <a:srgbClr val="0070C0"/>
                </a:gs>
                <a:gs pos="53000">
                  <a:srgbClr val="00B0F0"/>
                </a:gs>
                <a:gs pos="100000">
                  <a:schemeClr val="bg1"/>
                </a:gs>
              </a:gsLst>
              <a:lin ang="0" scaled="0"/>
            </a:gra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3810" y="626915"/>
            <a:ext cx="3938524" cy="28862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800" b="0" spc="91" dirty="0"/>
              <a:t>НАПРАВЛЕНИЯ</a:t>
            </a:r>
            <a:r>
              <a:rPr sz="1800" b="0" spc="199" dirty="0"/>
              <a:t> </a:t>
            </a:r>
            <a:r>
              <a:rPr sz="1800" b="0" spc="109" dirty="0"/>
              <a:t>ДЕЯТЕЛЬНОСТИ</a:t>
            </a:r>
            <a:endParaRPr sz="1800" dirty="0"/>
          </a:p>
        </p:txBody>
      </p:sp>
      <p:sp>
        <p:nvSpPr>
          <p:cNvPr id="5" name="object 5"/>
          <p:cNvSpPr/>
          <p:nvPr/>
        </p:nvSpPr>
        <p:spPr>
          <a:xfrm>
            <a:off x="1715274" y="1472016"/>
            <a:ext cx="8752546" cy="4310693"/>
          </a:xfrm>
          <a:custGeom>
            <a:avLst/>
            <a:gdLst>
              <a:gd name="connsiteX0" fmla="*/ 0 w 9652114"/>
              <a:gd name="connsiteY0" fmla="*/ 2767025 h 4753737"/>
              <a:gd name="connsiteX1" fmla="*/ 6151854 w 9652114"/>
              <a:gd name="connsiteY1" fmla="*/ 2767025 h 4753737"/>
              <a:gd name="connsiteX2" fmla="*/ 6689709 w 9652114"/>
              <a:gd name="connsiteY2" fmla="*/ 0 h 4753737"/>
              <a:gd name="connsiteX3" fmla="*/ 537855 w 9652114"/>
              <a:gd name="connsiteY3" fmla="*/ 0 h 4753737"/>
              <a:gd name="connsiteX4" fmla="*/ 0 w 9652114"/>
              <a:gd name="connsiteY4" fmla="*/ 2767025 h 4753737"/>
              <a:gd name="connsiteX0" fmla="*/ 2364235 w 9652114"/>
              <a:gd name="connsiteY0" fmla="*/ 4753737 h 4753737"/>
              <a:gd name="connsiteX1" fmla="*/ 8318656 w 9652114"/>
              <a:gd name="connsiteY1" fmla="*/ 4753737 h 4753737"/>
              <a:gd name="connsiteX2" fmla="*/ 9652114 w 9652114"/>
              <a:gd name="connsiteY2" fmla="*/ 1986712 h 4753737"/>
              <a:gd name="connsiteX3" fmla="*/ 2902091 w 9652114"/>
              <a:gd name="connsiteY3" fmla="*/ 1986711 h 4753737"/>
              <a:gd name="connsiteX4" fmla="*/ 2364235 w 9652114"/>
              <a:gd name="connsiteY4" fmla="*/ 4753737 h 4753737"/>
              <a:gd name="connsiteX0" fmla="*/ 0 w 9652114"/>
              <a:gd name="connsiteY0" fmla="*/ 2767025 h 4753737"/>
              <a:gd name="connsiteX1" fmla="*/ 6151854 w 9652114"/>
              <a:gd name="connsiteY1" fmla="*/ 2767025 h 4753737"/>
              <a:gd name="connsiteX2" fmla="*/ 6689709 w 9652114"/>
              <a:gd name="connsiteY2" fmla="*/ 0 h 4753737"/>
              <a:gd name="connsiteX3" fmla="*/ 537855 w 9652114"/>
              <a:gd name="connsiteY3" fmla="*/ 0 h 4753737"/>
              <a:gd name="connsiteX4" fmla="*/ 0 w 9652114"/>
              <a:gd name="connsiteY4" fmla="*/ 2767025 h 4753737"/>
              <a:gd name="connsiteX0" fmla="*/ 2364235 w 9652114"/>
              <a:gd name="connsiteY0" fmla="*/ 4753737 h 4753737"/>
              <a:gd name="connsiteX1" fmla="*/ 9021746 w 9652114"/>
              <a:gd name="connsiteY1" fmla="*/ 4744486 h 4753737"/>
              <a:gd name="connsiteX2" fmla="*/ 9652114 w 9652114"/>
              <a:gd name="connsiteY2" fmla="*/ 1986712 h 4753737"/>
              <a:gd name="connsiteX3" fmla="*/ 2902091 w 9652114"/>
              <a:gd name="connsiteY3" fmla="*/ 1986711 h 4753737"/>
              <a:gd name="connsiteX4" fmla="*/ 2364235 w 9652114"/>
              <a:gd name="connsiteY4" fmla="*/ 4753737 h 475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52114" h="4753737">
                <a:moveTo>
                  <a:pt x="0" y="2767025"/>
                </a:moveTo>
                <a:lnTo>
                  <a:pt x="6151854" y="2767025"/>
                </a:lnTo>
                <a:lnTo>
                  <a:pt x="6689709" y="0"/>
                </a:lnTo>
                <a:lnTo>
                  <a:pt x="537855" y="0"/>
                </a:lnTo>
                <a:lnTo>
                  <a:pt x="0" y="2767025"/>
                </a:lnTo>
                <a:close/>
              </a:path>
              <a:path w="9652114" h="4753737">
                <a:moveTo>
                  <a:pt x="2364235" y="4753737"/>
                </a:moveTo>
                <a:lnTo>
                  <a:pt x="9021746" y="4744486"/>
                </a:lnTo>
                <a:lnTo>
                  <a:pt x="9652114" y="1986712"/>
                </a:lnTo>
                <a:lnTo>
                  <a:pt x="2902091" y="1986711"/>
                </a:lnTo>
                <a:lnTo>
                  <a:pt x="2364235" y="4753737"/>
                </a:lnTo>
                <a:close/>
              </a:path>
            </a:pathLst>
          </a:custGeom>
          <a:ln w="15875">
            <a:gradFill flip="none" rotWithShape="1">
              <a:gsLst>
                <a:gs pos="99000">
                  <a:srgbClr val="0070C0"/>
                </a:gs>
                <a:gs pos="47000">
                  <a:srgbClr val="00B0F0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03767" y="1684377"/>
            <a:ext cx="2142045" cy="1560647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defTabSz="829178">
              <a:spcBef>
                <a:spcPts val="95"/>
              </a:spcBef>
            </a:pPr>
            <a:r>
              <a:rPr sz="2312" spc="150" dirty="0">
                <a:solidFill>
                  <a:srgbClr val="009FE3"/>
                </a:solidFill>
                <a:latin typeface="Segoe UI"/>
                <a:cs typeface="Segoe UI"/>
              </a:rPr>
              <a:t>ЭНЕРГЕТИКА</a:t>
            </a:r>
            <a:endParaRPr sz="2312" dirty="0">
              <a:solidFill>
                <a:prstClr val="black"/>
              </a:solidFill>
              <a:latin typeface="Segoe UI"/>
              <a:cs typeface="Segoe UI"/>
            </a:endParaRPr>
          </a:p>
          <a:p>
            <a:pPr marL="131862" indent="-105374" defTabSz="829178">
              <a:spcBef>
                <a:spcPts val="725"/>
              </a:spcBef>
              <a:buFontTx/>
              <a:buChar char="•"/>
              <a:tabLst>
                <a:tab pos="132437" algn="l"/>
              </a:tabLst>
            </a:pPr>
            <a:r>
              <a:rPr lang="ru-RU" sz="1000" spc="5" dirty="0">
                <a:solidFill>
                  <a:srgbClr val="FFFFFF"/>
                </a:solidFill>
                <a:latin typeface="Segoe UI"/>
                <a:cs typeface="Segoe UI"/>
              </a:rPr>
              <a:t>Автоматизация электрических подстанций и сетей </a:t>
            </a:r>
          </a:p>
          <a:p>
            <a:pPr marL="131862" indent="-105374" defTabSz="829178">
              <a:spcBef>
                <a:spcPts val="725"/>
              </a:spcBef>
              <a:buFontTx/>
              <a:buChar char="•"/>
              <a:tabLst>
                <a:tab pos="132437" algn="l"/>
              </a:tabLst>
            </a:pPr>
            <a:r>
              <a:rPr lang="ru-RU" sz="1000" spc="5" dirty="0">
                <a:solidFill>
                  <a:srgbClr val="FFFFFF"/>
                </a:solidFill>
                <a:latin typeface="Segoe UI"/>
                <a:cs typeface="Segoe UI"/>
              </a:rPr>
              <a:t>Автоматизация  тепловых, газовых и гидроэлектростанций</a:t>
            </a:r>
          </a:p>
          <a:p>
            <a:pPr marL="131862" indent="-105374" defTabSz="829178">
              <a:spcBef>
                <a:spcPts val="725"/>
              </a:spcBef>
              <a:buFontTx/>
              <a:buChar char="•"/>
              <a:tabLst>
                <a:tab pos="132437" algn="l"/>
              </a:tabLst>
            </a:pPr>
            <a:r>
              <a:rPr lang="ru-RU" sz="1000" spc="5" dirty="0">
                <a:solidFill>
                  <a:srgbClr val="FFFFFF"/>
                </a:solidFill>
                <a:latin typeface="Segoe UI"/>
                <a:cs typeface="Segoe UI"/>
              </a:rPr>
              <a:t>Автоматизация солнечных </a:t>
            </a:r>
            <a:br>
              <a:rPr lang="ru-RU" sz="1000" spc="5" dirty="0">
                <a:solidFill>
                  <a:srgbClr val="FFFFFF"/>
                </a:solidFill>
                <a:latin typeface="Segoe UI"/>
                <a:cs typeface="Segoe UI"/>
              </a:rPr>
            </a:br>
            <a:r>
              <a:rPr lang="ru-RU" sz="1000" spc="5" dirty="0">
                <a:solidFill>
                  <a:srgbClr val="FFFFFF"/>
                </a:solidFill>
                <a:latin typeface="Segoe UI"/>
                <a:cs typeface="Segoe UI"/>
              </a:rPr>
              <a:t>и ветряных электростанций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900481" y="2101217"/>
            <a:ext cx="2409259" cy="753581"/>
          </a:xfrm>
          <a:prstGeom prst="rect">
            <a:avLst/>
          </a:prstGeom>
        </p:spPr>
        <p:txBody>
          <a:bodyPr vert="horz" wrap="square" lIns="0" tIns="47793" rIns="0" bIns="0" rtlCol="0">
            <a:spAutoFit/>
          </a:bodyPr>
          <a:lstStyle/>
          <a:p>
            <a:pPr marL="131862" indent="-105374" defTabSz="829178">
              <a:spcBef>
                <a:spcPts val="725"/>
              </a:spcBef>
              <a:buFontTx/>
              <a:buChar char="•"/>
              <a:tabLst>
                <a:tab pos="132437" algn="l"/>
              </a:tabLst>
            </a:pPr>
            <a:r>
              <a:rPr lang="ru-RU" sz="1000" spc="5" dirty="0">
                <a:solidFill>
                  <a:srgbClr val="FFFFFF"/>
                </a:solidFill>
                <a:latin typeface="Segoe UI"/>
                <a:cs typeface="Segoe UI"/>
              </a:rPr>
              <a:t>Релейная защита и противоаварийная автоматика</a:t>
            </a:r>
          </a:p>
          <a:p>
            <a:pPr marL="131862" indent="-105374" defTabSz="829178">
              <a:spcBef>
                <a:spcPts val="725"/>
              </a:spcBef>
              <a:buFontTx/>
              <a:buChar char="•"/>
              <a:tabLst>
                <a:tab pos="132437" algn="l"/>
              </a:tabLst>
            </a:pPr>
            <a:r>
              <a:rPr lang="ru-RU" sz="1000" spc="5" dirty="0">
                <a:solidFill>
                  <a:srgbClr val="FFFFFF"/>
                </a:solidFill>
                <a:latin typeface="Segoe UI"/>
                <a:cs typeface="Segoe UI"/>
              </a:rPr>
              <a:t>Интеллектуальные системы учета </a:t>
            </a:r>
            <a:br>
              <a:rPr lang="ru-RU" sz="1000" spc="5" dirty="0">
                <a:solidFill>
                  <a:srgbClr val="FFFFFF"/>
                </a:solidFill>
                <a:latin typeface="Segoe UI"/>
                <a:cs typeface="Segoe UI"/>
              </a:rPr>
            </a:br>
            <a:r>
              <a:rPr lang="ru-RU" sz="1000" spc="5" dirty="0">
                <a:solidFill>
                  <a:srgbClr val="FFFFFF"/>
                </a:solidFill>
                <a:latin typeface="Segoe UI"/>
                <a:cs typeface="Segoe UI"/>
              </a:rPr>
              <a:t>и контроля качества энергоресурсов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501518" y="4166652"/>
            <a:ext cx="5380712" cy="1408866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97312" marR="4607" defTabSz="829178">
              <a:lnSpc>
                <a:spcPts val="2900"/>
              </a:lnSpc>
              <a:tabLst>
                <a:tab pos="438772" algn="l"/>
              </a:tabLst>
            </a:pPr>
            <a:r>
              <a:rPr lang="ru-RU" sz="2312" spc="91" dirty="0">
                <a:solidFill>
                  <a:srgbClr val="009FE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НЕФТЕХИМИЯ, НЕФТЕГАЗ</a:t>
            </a:r>
          </a:p>
          <a:p>
            <a:pPr marL="97312" marR="4607" defTabSz="829178">
              <a:lnSpc>
                <a:spcPts val="2900"/>
              </a:lnSpc>
              <a:tabLst>
                <a:tab pos="438772" algn="l"/>
              </a:tabLst>
            </a:pPr>
            <a:r>
              <a:rPr lang="ru-RU" sz="2312" spc="91" dirty="0">
                <a:solidFill>
                  <a:srgbClr val="009FE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ХИМПРОМ </a:t>
            </a:r>
            <a:r>
              <a:rPr sz="2312" spc="5" dirty="0">
                <a:solidFill>
                  <a:srgbClr val="009FE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</a:t>
            </a:r>
            <a:r>
              <a:rPr lang="ru-RU" sz="2312" spc="5" dirty="0">
                <a:solidFill>
                  <a:srgbClr val="009FE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312" spc="145" dirty="0">
                <a:solidFill>
                  <a:srgbClr val="009FE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ПРОМЫШЛЕННОСТЬ</a:t>
            </a:r>
          </a:p>
          <a:p>
            <a:pPr marL="204991" indent="-104798" defTabSz="829178">
              <a:lnSpc>
                <a:spcPts val="1000"/>
              </a:lnSpc>
              <a:spcBef>
                <a:spcPts val="712"/>
              </a:spcBef>
              <a:buFontTx/>
              <a:buChar char="•"/>
              <a:tabLst>
                <a:tab pos="205566" algn="l"/>
              </a:tabLst>
            </a:pPr>
            <a:r>
              <a:rPr lang="ru-RU" sz="1000" spc="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Автоматизация технологических процессов</a:t>
            </a:r>
          </a:p>
          <a:p>
            <a:pPr marL="204991" indent="-104798" defTabSz="829178">
              <a:lnSpc>
                <a:spcPts val="1000"/>
              </a:lnSpc>
              <a:spcBef>
                <a:spcPts val="712"/>
              </a:spcBef>
              <a:buFontTx/>
              <a:buChar char="•"/>
              <a:tabLst>
                <a:tab pos="205566" algn="l"/>
              </a:tabLst>
            </a:pPr>
            <a:r>
              <a:rPr lang="ru-RU" sz="1000" spc="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Автоматизация электроснабжения</a:t>
            </a:r>
          </a:p>
          <a:p>
            <a:pPr marL="204991" indent="-104798" defTabSz="829178">
              <a:lnSpc>
                <a:spcPts val="1000"/>
              </a:lnSpc>
              <a:spcBef>
                <a:spcPts val="712"/>
              </a:spcBef>
              <a:buFontTx/>
              <a:buChar char="•"/>
              <a:tabLst>
                <a:tab pos="205566" algn="l"/>
              </a:tabLst>
            </a:pPr>
            <a:r>
              <a:rPr lang="ru-RU" sz="1000" spc="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Учет электроэнергии и энергоресурсов</a:t>
            </a:r>
          </a:p>
        </p:txBody>
      </p:sp>
      <p:sp>
        <p:nvSpPr>
          <p:cNvPr id="10" name="object 2"/>
          <p:cNvSpPr/>
          <p:nvPr/>
        </p:nvSpPr>
        <p:spPr>
          <a:xfrm>
            <a:off x="10362924" y="620713"/>
            <a:ext cx="1133751" cy="42791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4610995" y="3436955"/>
            <a:ext cx="4004498" cy="387818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 marR="1292708" defTabSz="829178">
              <a:lnSpc>
                <a:spcPct val="102299"/>
              </a:lnSpc>
              <a:spcBef>
                <a:spcPts val="86"/>
              </a:spcBef>
            </a:pPr>
            <a:r>
              <a:rPr sz="1200" b="1" spc="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РАЗРАБОТКА </a:t>
            </a:r>
            <a:r>
              <a:rPr sz="1200" b="1" spc="18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sz="1200" b="1" spc="14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ПРОИЗВОДСТВО  ПРИБОРОВ, </a:t>
            </a:r>
            <a:r>
              <a:rPr sz="1200" b="1" spc="18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 И</a:t>
            </a:r>
            <a:r>
              <a:rPr sz="1200" b="1" spc="5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200" b="1" spc="18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СИСТЕМ</a:t>
            </a:r>
            <a:endParaRPr sz="12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726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01" y="1373656"/>
            <a:ext cx="7103096" cy="2973192"/>
          </a:xfrm>
          <a:prstGeom prst="rect">
            <a:avLst/>
          </a:prstGeom>
        </p:spPr>
      </p:pic>
      <p:sp>
        <p:nvSpPr>
          <p:cNvPr id="3" name="Rectangle 7001"/>
          <p:cNvSpPr>
            <a:spLocks noChangeArrowheads="1"/>
          </p:cNvSpPr>
          <p:nvPr/>
        </p:nvSpPr>
        <p:spPr bwMode="auto">
          <a:xfrm>
            <a:off x="8535085" y="1106619"/>
            <a:ext cx="86995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ЕКАТЕРИНБУРГ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7004"/>
          <p:cNvSpPr>
            <a:spLocks noChangeArrowheads="1"/>
          </p:cNvSpPr>
          <p:nvPr/>
        </p:nvSpPr>
        <p:spPr bwMode="auto">
          <a:xfrm>
            <a:off x="8538260" y="1252669"/>
            <a:ext cx="53181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altLang="ru-RU" sz="600" dirty="0">
                <a:solidFill>
                  <a:srgbClr val="FFFFFF"/>
                </a:solidFill>
                <a:latin typeface="Segoe UI" panose="020B0502040204020203" pitchFamily="34" charset="0"/>
              </a:rPr>
              <a:t>головной офис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005"/>
          <p:cNvSpPr>
            <a:spLocks noChangeArrowheads="1"/>
          </p:cNvSpPr>
          <p:nvPr/>
        </p:nvSpPr>
        <p:spPr bwMode="auto">
          <a:xfrm>
            <a:off x="10033686" y="1547944"/>
            <a:ext cx="69215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00AEEF"/>
                </a:solidFill>
                <a:effectLst/>
                <a:latin typeface="Segoe UI" panose="020B0502040204020203" pitchFamily="34" charset="0"/>
              </a:rPr>
              <a:t>ХАБАРОВСК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008"/>
          <p:cNvSpPr>
            <a:spLocks noChangeArrowheads="1"/>
          </p:cNvSpPr>
          <p:nvPr/>
        </p:nvSpPr>
        <p:spPr bwMode="auto">
          <a:xfrm>
            <a:off x="7563535" y="1168531"/>
            <a:ext cx="43815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00AEEF"/>
                </a:solidFill>
                <a:effectLst/>
                <a:latin typeface="Segoe UI" panose="020B0502040204020203" pitchFamily="34" charset="0"/>
              </a:rPr>
              <a:t>МИНСК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009"/>
          <p:cNvSpPr>
            <a:spLocks noChangeArrowheads="1"/>
          </p:cNvSpPr>
          <p:nvPr/>
        </p:nvSpPr>
        <p:spPr bwMode="auto">
          <a:xfrm>
            <a:off x="8062010" y="879606"/>
            <a:ext cx="50165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00AEEF"/>
                </a:solidFill>
                <a:effectLst/>
                <a:latin typeface="Segoe UI" panose="020B0502040204020203" pitchFamily="34" charset="0"/>
              </a:rPr>
              <a:t>МОСКВА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499008" y="1412630"/>
            <a:ext cx="1135063" cy="485775"/>
            <a:chOff x="1314450" y="1328740"/>
            <a:chExt cx="1135063" cy="485775"/>
          </a:xfrm>
        </p:grpSpPr>
        <p:sp>
          <p:nvSpPr>
            <p:cNvPr id="9" name="Rectangle 7024"/>
            <p:cNvSpPr>
              <a:spLocks noChangeArrowheads="1"/>
            </p:cNvSpPr>
            <p:nvPr/>
          </p:nvSpPr>
          <p:spPr bwMode="auto">
            <a:xfrm>
              <a:off x="1314450" y="1328740"/>
              <a:ext cx="113506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100" b="1" i="0" u="none" strike="noStrike" cap="none" normalizeH="0" baseline="0" dirty="0">
                  <a:ln>
                    <a:noFill/>
                  </a:ln>
                  <a:solidFill>
                    <a:srgbClr val="00AEEF"/>
                  </a:solidFill>
                  <a:effectLst/>
                  <a:latin typeface="Segoe UI" panose="020B0502040204020203" pitchFamily="34" charset="0"/>
                </a:rPr>
                <a:t>11 250 м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7026"/>
            <p:cNvSpPr>
              <a:spLocks noChangeArrowheads="1"/>
            </p:cNvSpPr>
            <p:nvPr/>
          </p:nvSpPr>
          <p:spPr bwMode="auto">
            <a:xfrm>
              <a:off x="1314450" y="1676402"/>
              <a:ext cx="1006475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офисные площади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499008" y="2079380"/>
            <a:ext cx="1249363" cy="482600"/>
            <a:chOff x="1314450" y="1995490"/>
            <a:chExt cx="1249363" cy="482600"/>
          </a:xfrm>
        </p:grpSpPr>
        <p:sp>
          <p:nvSpPr>
            <p:cNvPr id="12" name="Rectangle 7027"/>
            <p:cNvSpPr>
              <a:spLocks noChangeArrowheads="1"/>
            </p:cNvSpPr>
            <p:nvPr/>
          </p:nvSpPr>
          <p:spPr bwMode="auto">
            <a:xfrm>
              <a:off x="1314450" y="1995490"/>
              <a:ext cx="113506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100" b="1" i="0" u="none" strike="noStrike" cap="none" normalizeH="0" baseline="0" dirty="0">
                  <a:ln>
                    <a:noFill/>
                  </a:ln>
                  <a:solidFill>
                    <a:srgbClr val="00AEEF"/>
                  </a:solidFill>
                  <a:effectLst/>
                  <a:latin typeface="Segoe UI" panose="020B0502040204020203" pitchFamily="34" charset="0"/>
                </a:rPr>
                <a:t>12 200 м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7029"/>
            <p:cNvSpPr>
              <a:spLocks noChangeArrowheads="1"/>
            </p:cNvSpPr>
            <p:nvPr/>
          </p:nvSpPr>
          <p:spPr bwMode="auto">
            <a:xfrm>
              <a:off x="1314450" y="2339977"/>
              <a:ext cx="1249363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площадь производства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499008" y="2792168"/>
            <a:ext cx="1562100" cy="482600"/>
            <a:chOff x="1314450" y="2708278"/>
            <a:chExt cx="1562100" cy="482600"/>
          </a:xfrm>
        </p:grpSpPr>
        <p:sp>
          <p:nvSpPr>
            <p:cNvPr id="15" name="Rectangle 7030"/>
            <p:cNvSpPr>
              <a:spLocks noChangeArrowheads="1"/>
            </p:cNvSpPr>
            <p:nvPr/>
          </p:nvSpPr>
          <p:spPr bwMode="auto">
            <a:xfrm>
              <a:off x="1314450" y="2708278"/>
              <a:ext cx="113506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100" b="1" i="0" u="none" strike="noStrike" cap="none" normalizeH="0" baseline="0" dirty="0">
                  <a:ln>
                    <a:noFill/>
                  </a:ln>
                  <a:solidFill>
                    <a:srgbClr val="00AEEF"/>
                  </a:solidFill>
                  <a:effectLst/>
                  <a:latin typeface="Segoe UI" panose="020B0502040204020203" pitchFamily="34" charset="0"/>
                </a:rPr>
                <a:t>35 500 м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7032"/>
            <p:cNvSpPr>
              <a:spLocks noChangeArrowheads="1"/>
            </p:cNvSpPr>
            <p:nvPr/>
          </p:nvSpPr>
          <p:spPr bwMode="auto">
            <a:xfrm>
              <a:off x="1314450" y="3052765"/>
              <a:ext cx="1562100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производственная площадка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7" name="Picture 70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21" y="1507880"/>
            <a:ext cx="3651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940208" y="784023"/>
            <a:ext cx="2093913" cy="318294"/>
            <a:chOff x="3243264" y="876302"/>
            <a:chExt cx="2093913" cy="318294"/>
          </a:xfrm>
        </p:grpSpPr>
        <p:sp>
          <p:nvSpPr>
            <p:cNvPr id="19" name="Rectangle 3531"/>
            <p:cNvSpPr>
              <a:spLocks noChangeArrowheads="1"/>
            </p:cNvSpPr>
            <p:nvPr/>
          </p:nvSpPr>
          <p:spPr bwMode="auto">
            <a:xfrm>
              <a:off x="3243264" y="876302"/>
              <a:ext cx="2093913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ПРЕДСТАВИТЕЛЬСТВА</a:t>
              </a:r>
              <a:endPara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0" name="object 3"/>
            <p:cNvSpPr/>
            <p:nvPr/>
          </p:nvSpPr>
          <p:spPr>
            <a:xfrm flipV="1">
              <a:off x="3251200" y="1135457"/>
              <a:ext cx="2070100" cy="59139"/>
            </a:xfrm>
            <a:custGeom>
              <a:avLst/>
              <a:gdLst/>
              <a:ahLst/>
              <a:cxnLst/>
              <a:rect l="l" t="t" r="r" b="b"/>
              <a:pathLst>
                <a:path w="3752850">
                  <a:moveTo>
                    <a:pt x="0" y="0"/>
                  </a:moveTo>
                  <a:lnTo>
                    <a:pt x="3752418" y="0"/>
                  </a:lnTo>
                </a:path>
              </a:pathLst>
            </a:custGeom>
            <a:ln w="12700">
              <a:gradFill>
                <a:gsLst>
                  <a:gs pos="0">
                    <a:srgbClr val="0070C0"/>
                  </a:gs>
                  <a:gs pos="53000">
                    <a:srgbClr val="00B0F0"/>
                  </a:gs>
                  <a:gs pos="100000">
                    <a:schemeClr val="bg1"/>
                  </a:gs>
                </a:gsLst>
                <a:lin ang="0" scaled="0"/>
              </a:gra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923430" y="4673865"/>
            <a:ext cx="2266950" cy="336546"/>
            <a:chOff x="755650" y="4816478"/>
            <a:chExt cx="2266950" cy="336546"/>
          </a:xfrm>
        </p:grpSpPr>
        <p:sp>
          <p:nvSpPr>
            <p:cNvPr id="22" name="Rectangle 3532"/>
            <p:cNvSpPr>
              <a:spLocks noChangeArrowheads="1"/>
            </p:cNvSpPr>
            <p:nvPr/>
          </p:nvSpPr>
          <p:spPr bwMode="auto">
            <a:xfrm>
              <a:off x="755651" y="4816478"/>
              <a:ext cx="226060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В СОСТАВЕ КОМПАНИИ</a:t>
              </a:r>
              <a:endPara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3" name="object 3"/>
            <p:cNvSpPr/>
            <p:nvPr/>
          </p:nvSpPr>
          <p:spPr>
            <a:xfrm flipV="1">
              <a:off x="755650" y="5085355"/>
              <a:ext cx="2266950" cy="67669"/>
            </a:xfrm>
            <a:custGeom>
              <a:avLst/>
              <a:gdLst/>
              <a:ahLst/>
              <a:cxnLst/>
              <a:rect l="l" t="t" r="r" b="b"/>
              <a:pathLst>
                <a:path w="3752850">
                  <a:moveTo>
                    <a:pt x="0" y="0"/>
                  </a:moveTo>
                  <a:lnTo>
                    <a:pt x="3752418" y="0"/>
                  </a:lnTo>
                </a:path>
              </a:pathLst>
            </a:custGeom>
            <a:ln w="12700">
              <a:gradFill>
                <a:gsLst>
                  <a:gs pos="0">
                    <a:srgbClr val="0070C0"/>
                  </a:gs>
                  <a:gs pos="53000">
                    <a:srgbClr val="00B0F0"/>
                  </a:gs>
                  <a:gs pos="100000">
                    <a:schemeClr val="bg1"/>
                  </a:gs>
                </a:gsLst>
                <a:lin ang="0" scaled="0"/>
              </a:gra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Rectangle 7021"/>
          <p:cNvSpPr>
            <a:spLocks noChangeArrowheads="1"/>
          </p:cNvSpPr>
          <p:nvPr/>
        </p:nvSpPr>
        <p:spPr bwMode="auto">
          <a:xfrm>
            <a:off x="3872567" y="5856290"/>
            <a:ext cx="693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altLang="ru-RU" sz="900" dirty="0">
                <a:solidFill>
                  <a:srgbClr val="FFFFFF"/>
                </a:solidFill>
                <a:latin typeface="Segoe UI" panose="020B0502040204020203" pitchFamily="34" charset="0"/>
              </a:rPr>
              <a:t>инженерный</a:t>
            </a:r>
          </a:p>
          <a:p>
            <a:pPr lvl="0"/>
            <a:r>
              <a:rPr lang="ru-RU" altLang="ru-RU" sz="900" dirty="0">
                <a:solidFill>
                  <a:srgbClr val="FFFFFF"/>
                </a:solidFill>
                <a:latin typeface="Segoe UI" panose="020B0502040204020203" pitchFamily="34" charset="0"/>
              </a:rPr>
              <a:t>центр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5" name="Picture 70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405" y="4812509"/>
            <a:ext cx="7239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7034"/>
          <p:cNvSpPr>
            <a:spLocks noChangeArrowheads="1"/>
          </p:cNvSpPr>
          <p:nvPr/>
        </p:nvSpPr>
        <p:spPr bwMode="auto">
          <a:xfrm>
            <a:off x="5261601" y="5856290"/>
            <a:ext cx="13271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altLang="ru-RU" sz="900" dirty="0">
                <a:solidFill>
                  <a:srgbClr val="FFFFFF"/>
                </a:solidFill>
                <a:latin typeface="Segoe UI" panose="020B0502040204020203" pitchFamily="34" charset="0"/>
              </a:rPr>
              <a:t>многофункциональный  </a:t>
            </a:r>
          </a:p>
          <a:p>
            <a:pPr lvl="0"/>
            <a:r>
              <a:rPr lang="ru-RU" altLang="ru-RU" sz="900" dirty="0">
                <a:solidFill>
                  <a:srgbClr val="FFFFFF"/>
                </a:solidFill>
                <a:latin typeface="Segoe UI" panose="020B0502040204020203" pitchFamily="34" charset="0"/>
              </a:rPr>
              <a:t>производственный  </a:t>
            </a:r>
          </a:p>
          <a:p>
            <a:pPr lvl="0"/>
            <a:r>
              <a:rPr lang="ru-RU" altLang="ru-RU" sz="900" dirty="0">
                <a:solidFill>
                  <a:srgbClr val="FFFFFF"/>
                </a:solidFill>
                <a:latin typeface="Segoe UI" panose="020B0502040204020203" pitchFamily="34" charset="0"/>
              </a:rPr>
              <a:t>комплекс полного цикла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7" name="Picture 70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76" y="4814890"/>
            <a:ext cx="13366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7038"/>
          <p:cNvSpPr>
            <a:spLocks noChangeArrowheads="1"/>
          </p:cNvSpPr>
          <p:nvPr/>
        </p:nvSpPr>
        <p:spPr bwMode="auto">
          <a:xfrm>
            <a:off x="10874363" y="5856290"/>
            <a:ext cx="650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altLang="ru-RU" sz="900" dirty="0">
                <a:solidFill>
                  <a:srgbClr val="FFFFFF"/>
                </a:solidFill>
                <a:latin typeface="Segoe UI" panose="020B0502040204020203" pitchFamily="34" charset="0"/>
              </a:rPr>
              <a:t>техническая</a:t>
            </a:r>
          </a:p>
          <a:p>
            <a:pPr lvl="0"/>
            <a:r>
              <a:rPr lang="ru-RU" altLang="ru-RU" sz="900" dirty="0">
                <a:solidFill>
                  <a:srgbClr val="FFFFFF"/>
                </a:solidFill>
                <a:latin typeface="Segoe UI" panose="020B0502040204020203" pitchFamily="34" charset="0"/>
              </a:rPr>
              <a:t>поддержка</a:t>
            </a:r>
          </a:p>
        </p:txBody>
      </p:sp>
      <p:pic>
        <p:nvPicPr>
          <p:cNvPr id="29" name="Picture 704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888" y="4809334"/>
            <a:ext cx="60801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7041"/>
          <p:cNvSpPr>
            <a:spLocks noChangeArrowheads="1"/>
          </p:cNvSpPr>
          <p:nvPr/>
        </p:nvSpPr>
        <p:spPr bwMode="auto">
          <a:xfrm>
            <a:off x="7390163" y="5856290"/>
            <a:ext cx="12287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altLang="ru-RU" sz="900" dirty="0">
                <a:solidFill>
                  <a:srgbClr val="FFFFFF"/>
                </a:solidFill>
                <a:latin typeface="Segoe UI" panose="020B0502040204020203" pitchFamily="34" charset="0"/>
              </a:rPr>
              <a:t>аккредитованные  </a:t>
            </a:r>
          </a:p>
          <a:p>
            <a:pPr lvl="0"/>
            <a:r>
              <a:rPr lang="ru-RU" altLang="ru-RU" sz="900" dirty="0">
                <a:solidFill>
                  <a:srgbClr val="FFFFFF"/>
                </a:solidFill>
                <a:latin typeface="Segoe UI" panose="020B0502040204020203" pitchFamily="34" charset="0"/>
              </a:rPr>
              <a:t>испытательная, </a:t>
            </a:r>
          </a:p>
          <a:p>
            <a:pPr lvl="0"/>
            <a:r>
              <a:rPr lang="ru-RU" altLang="ru-RU" sz="900" dirty="0">
                <a:solidFill>
                  <a:srgbClr val="FFFFFF"/>
                </a:solidFill>
                <a:latin typeface="Segoe UI" panose="020B0502040204020203" pitchFamily="34" charset="0"/>
              </a:rPr>
              <a:t>поверочная  </a:t>
            </a:r>
          </a:p>
          <a:p>
            <a:pPr lvl="0"/>
            <a:r>
              <a:rPr lang="ru-RU" altLang="ru-RU" sz="900" dirty="0">
                <a:solidFill>
                  <a:srgbClr val="FFFFFF"/>
                </a:solidFill>
                <a:latin typeface="Segoe UI" panose="020B0502040204020203" pitchFamily="34" charset="0"/>
              </a:rPr>
              <a:t>и электротехническая  </a:t>
            </a:r>
          </a:p>
          <a:p>
            <a:pPr lvl="0"/>
            <a:r>
              <a:rPr lang="ru-RU" altLang="ru-RU" sz="900" dirty="0">
                <a:solidFill>
                  <a:srgbClr val="FFFFFF"/>
                </a:solidFill>
                <a:latin typeface="Segoe UI" panose="020B0502040204020203" pitchFamily="34" charset="0"/>
              </a:rPr>
              <a:t>лаборатории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1" name="Picture 70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050" y="4818859"/>
            <a:ext cx="7826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7046"/>
          <p:cNvSpPr>
            <a:spLocks noChangeArrowheads="1"/>
          </p:cNvSpPr>
          <p:nvPr/>
        </p:nvSpPr>
        <p:spPr bwMode="auto">
          <a:xfrm>
            <a:off x="9218002" y="5856290"/>
            <a:ext cx="1046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altLang="ru-RU" sz="900" dirty="0">
                <a:solidFill>
                  <a:srgbClr val="FFFFFF"/>
                </a:solidFill>
                <a:latin typeface="Segoe UI" panose="020B0502040204020203" pitchFamily="34" charset="0"/>
              </a:rPr>
              <a:t>консультационный </a:t>
            </a:r>
          </a:p>
          <a:p>
            <a:pPr lvl="0"/>
            <a:r>
              <a:rPr lang="ru-RU" altLang="ru-RU" sz="900" dirty="0">
                <a:solidFill>
                  <a:srgbClr val="FFFFFF"/>
                </a:solidFill>
                <a:latin typeface="Segoe UI" panose="020B0502040204020203" pitchFamily="34" charset="0"/>
              </a:rPr>
              <a:t>центр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3" name="Picture 704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002" y="4806953"/>
            <a:ext cx="7112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Группа 33"/>
          <p:cNvGrpSpPr/>
          <p:nvPr/>
        </p:nvGrpSpPr>
        <p:grpSpPr>
          <a:xfrm>
            <a:off x="1499008" y="3641498"/>
            <a:ext cx="1398588" cy="454008"/>
            <a:chOff x="1320013" y="3557608"/>
            <a:chExt cx="1398588" cy="454008"/>
          </a:xfrm>
        </p:grpSpPr>
        <p:sp>
          <p:nvSpPr>
            <p:cNvPr id="35" name="Rectangle 7024"/>
            <p:cNvSpPr>
              <a:spLocks noChangeArrowheads="1"/>
            </p:cNvSpPr>
            <p:nvPr/>
          </p:nvSpPr>
          <p:spPr bwMode="auto">
            <a:xfrm>
              <a:off x="1320013" y="3557608"/>
              <a:ext cx="13946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1" i="0" u="none" strike="noStrike" cap="none" normalizeH="0" baseline="0" dirty="0">
                  <a:ln>
                    <a:noFill/>
                  </a:ln>
                  <a:solidFill>
                    <a:srgbClr val="00AEEF"/>
                  </a:solidFill>
                  <a:effectLst/>
                  <a:latin typeface="Segoe UI" panose="020B0502040204020203" pitchFamily="34" charset="0"/>
                </a:rPr>
                <a:t>900 человек</a:t>
              </a:r>
              <a:endPara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6" name="Rectangle 7020"/>
            <p:cNvSpPr>
              <a:spLocks noChangeArrowheads="1"/>
            </p:cNvSpPr>
            <p:nvPr/>
          </p:nvSpPr>
          <p:spPr bwMode="auto">
            <a:xfrm>
              <a:off x="1320013" y="3857628"/>
              <a:ext cx="1398588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1000" dirty="0">
                  <a:solidFill>
                    <a:srgbClr val="FFFFFF"/>
                  </a:solidFill>
                  <a:latin typeface="Segoe UI" panose="020B0502040204020203" pitchFamily="34" charset="0"/>
                </a:rPr>
                <a:t>численность персонала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37" name="Picture 70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21" y="3668468"/>
            <a:ext cx="3460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283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4"/>
          <p:cNvSpPr/>
          <p:nvPr/>
        </p:nvSpPr>
        <p:spPr>
          <a:xfrm>
            <a:off x="4963177" y="1356247"/>
            <a:ext cx="6533499" cy="4896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 useBgFill="1">
        <p:nvSpPr>
          <p:cNvPr id="24" name="object 6"/>
          <p:cNvSpPr/>
          <p:nvPr/>
        </p:nvSpPr>
        <p:spPr>
          <a:xfrm>
            <a:off x="-14326" y="-3732"/>
            <a:ext cx="6237449" cy="6880483"/>
          </a:xfrm>
          <a:custGeom>
            <a:avLst/>
            <a:gdLst>
              <a:gd name="connsiteX0" fmla="*/ 4198924 w 4198924"/>
              <a:gd name="connsiteY0" fmla="*/ 0 h 7559992"/>
              <a:gd name="connsiteX1" fmla="*/ 0 w 4198924"/>
              <a:gd name="connsiteY1" fmla="*/ 0 h 7559992"/>
              <a:gd name="connsiteX2" fmla="*/ 0 w 4198924"/>
              <a:gd name="connsiteY2" fmla="*/ 6997929 h 7559992"/>
              <a:gd name="connsiteX3" fmla="*/ 2733929 w 4198924"/>
              <a:gd name="connsiteY3" fmla="*/ 7559992 h 7559992"/>
              <a:gd name="connsiteX4" fmla="*/ 4198924 w 4198924"/>
              <a:gd name="connsiteY4" fmla="*/ 0 h 7559992"/>
              <a:gd name="connsiteX0" fmla="*/ 4198924 w 4198924"/>
              <a:gd name="connsiteY0" fmla="*/ 0 h 6997929"/>
              <a:gd name="connsiteX1" fmla="*/ 0 w 4198924"/>
              <a:gd name="connsiteY1" fmla="*/ 0 h 6997929"/>
              <a:gd name="connsiteX2" fmla="*/ 0 w 4198924"/>
              <a:gd name="connsiteY2" fmla="*/ 6997929 h 6997929"/>
              <a:gd name="connsiteX3" fmla="*/ 2851375 w 4198924"/>
              <a:gd name="connsiteY3" fmla="*/ 6997929 h 6997929"/>
              <a:gd name="connsiteX4" fmla="*/ 4198924 w 4198924"/>
              <a:gd name="connsiteY4" fmla="*/ 0 h 6997929"/>
              <a:gd name="connsiteX0" fmla="*/ 4198924 w 4198924"/>
              <a:gd name="connsiteY0" fmla="*/ 0 h 6997929"/>
              <a:gd name="connsiteX1" fmla="*/ 0 w 4198924"/>
              <a:gd name="connsiteY1" fmla="*/ 109057 h 6997929"/>
              <a:gd name="connsiteX2" fmla="*/ 0 w 4198924"/>
              <a:gd name="connsiteY2" fmla="*/ 6997929 h 6997929"/>
              <a:gd name="connsiteX3" fmla="*/ 2851375 w 4198924"/>
              <a:gd name="connsiteY3" fmla="*/ 6997929 h 6997929"/>
              <a:gd name="connsiteX4" fmla="*/ 4198924 w 4198924"/>
              <a:gd name="connsiteY4" fmla="*/ 0 h 6997929"/>
              <a:gd name="connsiteX0" fmla="*/ 4173757 w 4173757"/>
              <a:gd name="connsiteY0" fmla="*/ 0 h 6905650"/>
              <a:gd name="connsiteX1" fmla="*/ 0 w 4173757"/>
              <a:gd name="connsiteY1" fmla="*/ 16778 h 6905650"/>
              <a:gd name="connsiteX2" fmla="*/ 0 w 4173757"/>
              <a:gd name="connsiteY2" fmla="*/ 6905650 h 6905650"/>
              <a:gd name="connsiteX3" fmla="*/ 2851375 w 4173757"/>
              <a:gd name="connsiteY3" fmla="*/ 6905650 h 6905650"/>
              <a:gd name="connsiteX4" fmla="*/ 4173757 w 4173757"/>
              <a:gd name="connsiteY4" fmla="*/ 0 h 6905650"/>
              <a:gd name="connsiteX0" fmla="*/ 6229060 w 6229060"/>
              <a:gd name="connsiteY0" fmla="*/ 0 h 6905650"/>
              <a:gd name="connsiteX1" fmla="*/ 0 w 6229060"/>
              <a:gd name="connsiteY1" fmla="*/ 25167 h 6905650"/>
              <a:gd name="connsiteX2" fmla="*/ 2055303 w 6229060"/>
              <a:gd name="connsiteY2" fmla="*/ 6905650 h 6905650"/>
              <a:gd name="connsiteX3" fmla="*/ 4906678 w 6229060"/>
              <a:gd name="connsiteY3" fmla="*/ 6905650 h 6905650"/>
              <a:gd name="connsiteX4" fmla="*/ 6229060 w 6229060"/>
              <a:gd name="connsiteY4" fmla="*/ 0 h 6905650"/>
              <a:gd name="connsiteX0" fmla="*/ 6229060 w 6229060"/>
              <a:gd name="connsiteY0" fmla="*/ 0 h 6905650"/>
              <a:gd name="connsiteX1" fmla="*/ 0 w 6229060"/>
              <a:gd name="connsiteY1" fmla="*/ 25167 h 6905650"/>
              <a:gd name="connsiteX2" fmla="*/ 25167 w 6229060"/>
              <a:gd name="connsiteY2" fmla="*/ 6897261 h 6905650"/>
              <a:gd name="connsiteX3" fmla="*/ 4906678 w 6229060"/>
              <a:gd name="connsiteY3" fmla="*/ 6905650 h 6905650"/>
              <a:gd name="connsiteX4" fmla="*/ 6229060 w 6229060"/>
              <a:gd name="connsiteY4" fmla="*/ 0 h 6905650"/>
              <a:gd name="connsiteX0" fmla="*/ 6229060 w 6229060"/>
              <a:gd name="connsiteY0" fmla="*/ 0 h 6905650"/>
              <a:gd name="connsiteX1" fmla="*/ 0 w 6229060"/>
              <a:gd name="connsiteY1" fmla="*/ 25167 h 6905650"/>
              <a:gd name="connsiteX2" fmla="*/ 25167 w 6229060"/>
              <a:gd name="connsiteY2" fmla="*/ 6905650 h 6905650"/>
              <a:gd name="connsiteX3" fmla="*/ 4906678 w 6229060"/>
              <a:gd name="connsiteY3" fmla="*/ 6905650 h 6905650"/>
              <a:gd name="connsiteX4" fmla="*/ 6229060 w 6229060"/>
              <a:gd name="connsiteY4" fmla="*/ 0 h 6905650"/>
              <a:gd name="connsiteX0" fmla="*/ 6237449 w 6237449"/>
              <a:gd name="connsiteY0" fmla="*/ 0 h 6880483"/>
              <a:gd name="connsiteX1" fmla="*/ 0 w 6237449"/>
              <a:gd name="connsiteY1" fmla="*/ 0 h 6880483"/>
              <a:gd name="connsiteX2" fmla="*/ 25167 w 6237449"/>
              <a:gd name="connsiteY2" fmla="*/ 6880483 h 6880483"/>
              <a:gd name="connsiteX3" fmla="*/ 4906678 w 6237449"/>
              <a:gd name="connsiteY3" fmla="*/ 6880483 h 6880483"/>
              <a:gd name="connsiteX4" fmla="*/ 6237449 w 6237449"/>
              <a:gd name="connsiteY4" fmla="*/ 0 h 68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7449" h="6880483">
                <a:moveTo>
                  <a:pt x="6237449" y="0"/>
                </a:moveTo>
                <a:lnTo>
                  <a:pt x="0" y="0"/>
                </a:lnTo>
                <a:lnTo>
                  <a:pt x="25167" y="6880483"/>
                </a:lnTo>
                <a:lnTo>
                  <a:pt x="4906678" y="6880483"/>
                </a:lnTo>
                <a:lnTo>
                  <a:pt x="6237449" y="0"/>
                </a:lnTo>
                <a:close/>
              </a:path>
            </a:pathLst>
          </a:custGeom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-165099" y="631408"/>
            <a:ext cx="5550832" cy="532428"/>
          </a:xfrm>
          <a:prstGeom prst="parallelogram">
            <a:avLst>
              <a:gd name="adj" fmla="val 19165"/>
            </a:avLst>
          </a:prstGeom>
          <a:solidFill>
            <a:srgbClr val="002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704116" y="538480"/>
            <a:ext cx="6177280" cy="751840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ПОЛНЫЙ ПРОИЗВОДСТВЕННЫЙ ЦИКЛ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1354778" y="1477585"/>
            <a:ext cx="31630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Clr>
                <a:srgbClr val="002542"/>
              </a:buClr>
            </a:pPr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Конструкторская</a:t>
            </a:r>
            <a:br>
              <a:rPr lang="en-US" sz="11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</a:br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и технологическая разработка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1354778" y="2000518"/>
            <a:ext cx="34881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Clr>
                <a:srgbClr val="002542"/>
              </a:buClr>
            </a:pPr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Автоматизированная приемка</a:t>
            </a:r>
            <a:br>
              <a:rPr lang="en-US" sz="11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</a:br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и входной контроль электронных компонентов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1354778" y="2652820"/>
            <a:ext cx="3177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Clr>
                <a:srgbClr val="002542"/>
              </a:buClr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Автоматизированный монтаж</a:t>
            </a:r>
            <a:br>
              <a:rPr lang="en-US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печатных плат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1354778" y="3381978"/>
            <a:ext cx="31771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Clr>
                <a:srgbClr val="002542"/>
              </a:buClr>
            </a:pPr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Сборка модулей и контроллеров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1354778" y="3926470"/>
            <a:ext cx="31771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Clr>
                <a:srgbClr val="002542"/>
              </a:buClr>
            </a:pPr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Настройка модулей и контроллеров, прошивка встроенного ПО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354778" y="4524422"/>
            <a:ext cx="34881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Clr>
                <a:srgbClr val="002542"/>
              </a:buClr>
            </a:pPr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Метрологические испытания, </a:t>
            </a:r>
            <a:br>
              <a:rPr lang="en-US" sz="11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</a:br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первичная поверка модулей и контроллеров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1354778" y="5197446"/>
            <a:ext cx="31771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Clr>
                <a:srgbClr val="002542"/>
              </a:buClr>
            </a:pPr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Сборка и настройка шкафов</a:t>
            </a:r>
          </a:p>
        </p:txBody>
      </p:sp>
      <p:pic>
        <p:nvPicPr>
          <p:cNvPr id="93" name="Рисунок 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78" y="1488233"/>
            <a:ext cx="438366" cy="440368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78" y="2074363"/>
            <a:ext cx="438366" cy="438366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86" y="2688733"/>
            <a:ext cx="420351" cy="440368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84" y="3300294"/>
            <a:ext cx="424354" cy="440367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67" y="3942333"/>
            <a:ext cx="464388" cy="464388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73" y="4554474"/>
            <a:ext cx="450376" cy="432361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13" y="5150601"/>
            <a:ext cx="354296" cy="452378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05" y="5771976"/>
            <a:ext cx="374313" cy="448375"/>
          </a:xfrm>
          <a:prstGeom prst="rect">
            <a:avLst/>
          </a:prstGeom>
        </p:spPr>
      </p:pic>
      <p:sp>
        <p:nvSpPr>
          <p:cNvPr id="77" name="Прямоугольник 76"/>
          <p:cNvSpPr/>
          <p:nvPr/>
        </p:nvSpPr>
        <p:spPr>
          <a:xfrm>
            <a:off x="1354778" y="5765331"/>
            <a:ext cx="31771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Clr>
                <a:srgbClr val="002542"/>
              </a:buClr>
            </a:pPr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Заводские испытания, </a:t>
            </a:r>
            <a:br>
              <a:rPr lang="en-US" sz="11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</a:br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включая термические «стресс-прогоны»</a:t>
            </a:r>
          </a:p>
        </p:txBody>
      </p:sp>
      <p:sp>
        <p:nvSpPr>
          <p:cNvPr id="25" name="object 2"/>
          <p:cNvSpPr>
            <a:spLocks noChangeAspect="1"/>
          </p:cNvSpPr>
          <p:nvPr/>
        </p:nvSpPr>
        <p:spPr>
          <a:xfrm>
            <a:off x="10362675" y="631408"/>
            <a:ext cx="1134000" cy="421566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7022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036618" y="1539234"/>
            <a:ext cx="4114800" cy="38640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3"/>
          <p:cNvSpPr/>
          <p:nvPr/>
        </p:nvSpPr>
        <p:spPr>
          <a:xfrm flipV="1">
            <a:off x="706842" y="924869"/>
            <a:ext cx="1733372" cy="45719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418" y="0"/>
                </a:lnTo>
              </a:path>
            </a:pathLst>
          </a:custGeom>
          <a:ln w="12700">
            <a:gradFill>
              <a:gsLst>
                <a:gs pos="0">
                  <a:srgbClr val="0070C0"/>
                </a:gs>
                <a:gs pos="53000">
                  <a:srgbClr val="00B0F0"/>
                </a:gs>
                <a:gs pos="100000">
                  <a:schemeClr val="bg1"/>
                </a:gs>
              </a:gsLst>
              <a:lin ang="0" scaled="0"/>
            </a:gra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5325" y="629220"/>
            <a:ext cx="1937835" cy="28862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800" b="0" spc="91" dirty="0"/>
              <a:t>ТЕМПЫ РОСТА</a:t>
            </a:r>
            <a:endParaRPr sz="1800" dirty="0"/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1926077"/>
              </p:ext>
            </p:extLst>
          </p:nvPr>
        </p:nvGraphicFramePr>
        <p:xfrm>
          <a:off x="1820410" y="1539234"/>
          <a:ext cx="4496499" cy="2875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15714" y="4583699"/>
            <a:ext cx="291196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Возможность выпуска </a:t>
            </a:r>
            <a:br>
              <a:rPr lang="en-US" sz="1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 200 000 шт. ежегодно*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781394" y="5558030"/>
            <a:ext cx="10138985" cy="621644"/>
            <a:chOff x="1712769" y="5682318"/>
            <a:chExt cx="7436415" cy="44328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633409" y="5876871"/>
              <a:ext cx="6515775" cy="2487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500" baseline="30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Реализуется проект увеличения производственных возможностей компании в 3 раза</a:t>
              </a: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2769" y="5682318"/>
              <a:ext cx="691868" cy="407173"/>
            </a:xfrm>
            <a:prstGeom prst="rect">
              <a:avLst/>
            </a:prstGeom>
          </p:spPr>
        </p:pic>
      </p:grpSp>
      <p:sp>
        <p:nvSpPr>
          <p:cNvPr id="34" name="object 2"/>
          <p:cNvSpPr/>
          <p:nvPr/>
        </p:nvSpPr>
        <p:spPr>
          <a:xfrm>
            <a:off x="10362924" y="620713"/>
            <a:ext cx="1133751" cy="42791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6151418" y="1539235"/>
            <a:ext cx="0" cy="3864039"/>
          </a:xfrm>
          <a:prstGeom prst="line">
            <a:avLst/>
          </a:prstGeom>
          <a:ln w="28575">
            <a:solidFill>
              <a:srgbClr val="0096D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/>
          <p:cNvGrpSpPr/>
          <p:nvPr/>
        </p:nvGrpSpPr>
        <p:grpSpPr>
          <a:xfrm>
            <a:off x="7135171" y="2464093"/>
            <a:ext cx="2313923" cy="2014320"/>
            <a:chOff x="7228553" y="2465469"/>
            <a:chExt cx="2313923" cy="201432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300215" y="3667306"/>
              <a:ext cx="224226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29178"/>
              <a:r>
                <a:rPr lang="ru-RU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к 2024 году </a:t>
              </a:r>
            </a:p>
            <a:p>
              <a:pPr defTabSz="829178"/>
              <a:r>
                <a:rPr lang="ru-RU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выйти на уровень </a:t>
              </a:r>
            </a:p>
            <a:p>
              <a:pPr defTabSz="829178"/>
              <a:r>
                <a:rPr lang="ru-RU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500 000 шт. плат в год</a:t>
              </a: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8553" y="2498588"/>
              <a:ext cx="700833" cy="878737"/>
            </a:xfrm>
            <a:prstGeom prst="rect">
              <a:avLst/>
            </a:prstGeom>
          </p:spPr>
        </p:pic>
        <p:sp>
          <p:nvSpPr>
            <p:cNvPr id="31" name="Прямоугольник 30"/>
            <p:cNvSpPr/>
            <p:nvPr/>
          </p:nvSpPr>
          <p:spPr>
            <a:xfrm>
              <a:off x="7228553" y="3593487"/>
              <a:ext cx="2283543" cy="886302"/>
            </a:xfrm>
            <a:prstGeom prst="rect">
              <a:avLst/>
            </a:prstGeom>
            <a:noFill/>
            <a:ln w="38100">
              <a:solidFill>
                <a:srgbClr val="0096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8160485" y="2465469"/>
              <a:ext cx="1381991" cy="81950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8464189" y="2692530"/>
              <a:ext cx="7008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400" b="0" i="0" u="none" strike="noStrike" kern="1200" spc="0" baseline="0">
                  <a:solidFill>
                    <a:srgbClr val="00B0F0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pPr>
              <a:r>
                <a:rPr lang="ru-RU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План</a:t>
              </a: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2036617" y="1539233"/>
            <a:ext cx="8230740" cy="3864040"/>
          </a:xfrm>
          <a:prstGeom prst="rect">
            <a:avLst/>
          </a:prstGeom>
          <a:noFill/>
          <a:ln>
            <a:solidFill>
              <a:srgbClr val="55D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090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720"/>
          <a:stretch/>
        </p:blipFill>
        <p:spPr>
          <a:xfrm flipH="1">
            <a:off x="4999838" y="1442905"/>
            <a:ext cx="6496836" cy="4794383"/>
          </a:xfrm>
          <a:prstGeom prst="rect">
            <a:avLst/>
          </a:prstGeom>
        </p:spPr>
      </p:pic>
      <p:sp useBgFill="1">
        <p:nvSpPr>
          <p:cNvPr id="11" name="object 6"/>
          <p:cNvSpPr/>
          <p:nvPr/>
        </p:nvSpPr>
        <p:spPr>
          <a:xfrm>
            <a:off x="-1" y="-5928"/>
            <a:ext cx="7105475" cy="6880483"/>
          </a:xfrm>
          <a:custGeom>
            <a:avLst/>
            <a:gdLst>
              <a:gd name="connsiteX0" fmla="*/ 4198924 w 4198924"/>
              <a:gd name="connsiteY0" fmla="*/ 0 h 7559992"/>
              <a:gd name="connsiteX1" fmla="*/ 0 w 4198924"/>
              <a:gd name="connsiteY1" fmla="*/ 0 h 7559992"/>
              <a:gd name="connsiteX2" fmla="*/ 0 w 4198924"/>
              <a:gd name="connsiteY2" fmla="*/ 6997929 h 7559992"/>
              <a:gd name="connsiteX3" fmla="*/ 2733929 w 4198924"/>
              <a:gd name="connsiteY3" fmla="*/ 7559992 h 7559992"/>
              <a:gd name="connsiteX4" fmla="*/ 4198924 w 4198924"/>
              <a:gd name="connsiteY4" fmla="*/ 0 h 7559992"/>
              <a:gd name="connsiteX0" fmla="*/ 4198924 w 4198924"/>
              <a:gd name="connsiteY0" fmla="*/ 0 h 6997929"/>
              <a:gd name="connsiteX1" fmla="*/ 0 w 4198924"/>
              <a:gd name="connsiteY1" fmla="*/ 0 h 6997929"/>
              <a:gd name="connsiteX2" fmla="*/ 0 w 4198924"/>
              <a:gd name="connsiteY2" fmla="*/ 6997929 h 6997929"/>
              <a:gd name="connsiteX3" fmla="*/ 2851375 w 4198924"/>
              <a:gd name="connsiteY3" fmla="*/ 6997929 h 6997929"/>
              <a:gd name="connsiteX4" fmla="*/ 4198924 w 4198924"/>
              <a:gd name="connsiteY4" fmla="*/ 0 h 6997929"/>
              <a:gd name="connsiteX0" fmla="*/ 4198924 w 4198924"/>
              <a:gd name="connsiteY0" fmla="*/ 0 h 6997929"/>
              <a:gd name="connsiteX1" fmla="*/ 0 w 4198924"/>
              <a:gd name="connsiteY1" fmla="*/ 109057 h 6997929"/>
              <a:gd name="connsiteX2" fmla="*/ 0 w 4198924"/>
              <a:gd name="connsiteY2" fmla="*/ 6997929 h 6997929"/>
              <a:gd name="connsiteX3" fmla="*/ 2851375 w 4198924"/>
              <a:gd name="connsiteY3" fmla="*/ 6997929 h 6997929"/>
              <a:gd name="connsiteX4" fmla="*/ 4198924 w 4198924"/>
              <a:gd name="connsiteY4" fmla="*/ 0 h 6997929"/>
              <a:gd name="connsiteX0" fmla="*/ 4173757 w 4173757"/>
              <a:gd name="connsiteY0" fmla="*/ 0 h 6905650"/>
              <a:gd name="connsiteX1" fmla="*/ 0 w 4173757"/>
              <a:gd name="connsiteY1" fmla="*/ 16778 h 6905650"/>
              <a:gd name="connsiteX2" fmla="*/ 0 w 4173757"/>
              <a:gd name="connsiteY2" fmla="*/ 6905650 h 6905650"/>
              <a:gd name="connsiteX3" fmla="*/ 2851375 w 4173757"/>
              <a:gd name="connsiteY3" fmla="*/ 6905650 h 6905650"/>
              <a:gd name="connsiteX4" fmla="*/ 4173757 w 4173757"/>
              <a:gd name="connsiteY4" fmla="*/ 0 h 6905650"/>
              <a:gd name="connsiteX0" fmla="*/ 6229060 w 6229060"/>
              <a:gd name="connsiteY0" fmla="*/ 0 h 6905650"/>
              <a:gd name="connsiteX1" fmla="*/ 0 w 6229060"/>
              <a:gd name="connsiteY1" fmla="*/ 25167 h 6905650"/>
              <a:gd name="connsiteX2" fmla="*/ 2055303 w 6229060"/>
              <a:gd name="connsiteY2" fmla="*/ 6905650 h 6905650"/>
              <a:gd name="connsiteX3" fmla="*/ 4906678 w 6229060"/>
              <a:gd name="connsiteY3" fmla="*/ 6905650 h 6905650"/>
              <a:gd name="connsiteX4" fmla="*/ 6229060 w 6229060"/>
              <a:gd name="connsiteY4" fmla="*/ 0 h 6905650"/>
              <a:gd name="connsiteX0" fmla="*/ 6229060 w 6229060"/>
              <a:gd name="connsiteY0" fmla="*/ 0 h 6905650"/>
              <a:gd name="connsiteX1" fmla="*/ 0 w 6229060"/>
              <a:gd name="connsiteY1" fmla="*/ 25167 h 6905650"/>
              <a:gd name="connsiteX2" fmla="*/ 25167 w 6229060"/>
              <a:gd name="connsiteY2" fmla="*/ 6897261 h 6905650"/>
              <a:gd name="connsiteX3" fmla="*/ 4906678 w 6229060"/>
              <a:gd name="connsiteY3" fmla="*/ 6905650 h 6905650"/>
              <a:gd name="connsiteX4" fmla="*/ 6229060 w 6229060"/>
              <a:gd name="connsiteY4" fmla="*/ 0 h 6905650"/>
              <a:gd name="connsiteX0" fmla="*/ 6229060 w 6229060"/>
              <a:gd name="connsiteY0" fmla="*/ 0 h 6905650"/>
              <a:gd name="connsiteX1" fmla="*/ 0 w 6229060"/>
              <a:gd name="connsiteY1" fmla="*/ 25167 h 6905650"/>
              <a:gd name="connsiteX2" fmla="*/ 25167 w 6229060"/>
              <a:gd name="connsiteY2" fmla="*/ 6905650 h 6905650"/>
              <a:gd name="connsiteX3" fmla="*/ 4906678 w 6229060"/>
              <a:gd name="connsiteY3" fmla="*/ 6905650 h 6905650"/>
              <a:gd name="connsiteX4" fmla="*/ 6229060 w 6229060"/>
              <a:gd name="connsiteY4" fmla="*/ 0 h 6905650"/>
              <a:gd name="connsiteX0" fmla="*/ 6237449 w 6237449"/>
              <a:gd name="connsiteY0" fmla="*/ 0 h 6880483"/>
              <a:gd name="connsiteX1" fmla="*/ 0 w 6237449"/>
              <a:gd name="connsiteY1" fmla="*/ 0 h 6880483"/>
              <a:gd name="connsiteX2" fmla="*/ 25167 w 6237449"/>
              <a:gd name="connsiteY2" fmla="*/ 6880483 h 6880483"/>
              <a:gd name="connsiteX3" fmla="*/ 4906678 w 6237449"/>
              <a:gd name="connsiteY3" fmla="*/ 6880483 h 6880483"/>
              <a:gd name="connsiteX4" fmla="*/ 6237449 w 6237449"/>
              <a:gd name="connsiteY4" fmla="*/ 0 h 68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7449" h="6880483">
                <a:moveTo>
                  <a:pt x="6237449" y="0"/>
                </a:moveTo>
                <a:lnTo>
                  <a:pt x="0" y="0"/>
                </a:lnTo>
                <a:lnTo>
                  <a:pt x="25167" y="6880483"/>
                </a:lnTo>
                <a:lnTo>
                  <a:pt x="4906678" y="6880483"/>
                </a:lnTo>
                <a:lnTo>
                  <a:pt x="6237449" y="0"/>
                </a:lnTo>
                <a:close/>
              </a:path>
            </a:pathLst>
          </a:custGeom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-165100" y="648186"/>
            <a:ext cx="7270574" cy="532428"/>
          </a:xfrm>
          <a:prstGeom prst="parallelogram">
            <a:avLst>
              <a:gd name="adj" fmla="val 19165"/>
            </a:avLst>
          </a:prstGeom>
          <a:solidFill>
            <a:srgbClr val="002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670560" y="538480"/>
            <a:ext cx="6177280" cy="751840"/>
          </a:xfrm>
        </p:spPr>
        <p:txBody>
          <a:bodyPr>
            <a:normAutofit/>
          </a:bodyPr>
          <a:lstStyle/>
          <a:p>
            <a:r>
              <a:rPr lang="ru-RU" sz="1800" cap="all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Тренды развития рынка автоматизации России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670560" y="1517790"/>
            <a:ext cx="6177280" cy="5059179"/>
          </a:xfrm>
        </p:spPr>
        <p:txBody>
          <a:bodyPr>
            <a:noAutofit/>
          </a:bodyPr>
          <a:lstStyle/>
          <a:p>
            <a:pPr marL="0" indent="0">
              <a:lnSpc>
                <a:spcPts val="2100"/>
              </a:lnSpc>
              <a:spcBef>
                <a:spcPts val="0"/>
              </a:spcBef>
              <a:spcAft>
                <a:spcPts val="1400"/>
              </a:spcAft>
              <a:buClr>
                <a:srgbClr val="002542"/>
              </a:buClr>
              <a:buNone/>
            </a:pPr>
            <a:r>
              <a:rPr lang="ru-RU" sz="1200" b="1" cap="all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Больший процент оборудования для промышленной автоматизации закупался у импортных производителей. </a:t>
            </a:r>
            <a:br>
              <a:rPr lang="ru-RU" sz="1200" b="1" cap="all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</a:br>
            <a:r>
              <a:rPr lang="ru-RU" sz="1200" b="1" cap="all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что привело:</a:t>
            </a:r>
          </a:p>
          <a:p>
            <a:pPr marL="230400" lvl="1">
              <a:lnSpc>
                <a:spcPts val="2100"/>
              </a:lnSpc>
              <a:spcBef>
                <a:spcPts val="0"/>
              </a:spcBef>
              <a:buClr>
                <a:srgbClr val="002542"/>
              </a:buClr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срывы сроков ввода в эксплуатацию объектов;</a:t>
            </a:r>
          </a:p>
          <a:p>
            <a:pPr marL="230400" lvl="1">
              <a:lnSpc>
                <a:spcPts val="2100"/>
              </a:lnSpc>
              <a:spcBef>
                <a:spcPts val="0"/>
              </a:spcBef>
              <a:buClr>
                <a:srgbClr val="002542"/>
              </a:buClr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проблемы с поставкой ЗИП;</a:t>
            </a:r>
          </a:p>
          <a:p>
            <a:pPr marL="230400" lvl="1">
              <a:lnSpc>
                <a:spcPts val="2100"/>
              </a:lnSpc>
              <a:spcBef>
                <a:spcPts val="0"/>
              </a:spcBef>
              <a:buClr>
                <a:srgbClr val="002542"/>
              </a:buClr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отсутствие поддержки систем и оборудования;</a:t>
            </a:r>
          </a:p>
          <a:p>
            <a:pPr marL="230400" lvl="1">
              <a:lnSpc>
                <a:spcPts val="2100"/>
              </a:lnSpc>
              <a:spcBef>
                <a:spcPts val="0"/>
              </a:spcBef>
              <a:buClr>
                <a:srgbClr val="002542"/>
              </a:buClr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закрытые протоколы обмена данными.</a:t>
            </a:r>
          </a:p>
          <a:p>
            <a:pPr marL="230400" lvl="1">
              <a:lnSpc>
                <a:spcPts val="2100"/>
              </a:lnSpc>
              <a:spcBef>
                <a:spcPts val="0"/>
              </a:spcBef>
              <a:buClr>
                <a:srgbClr val="002542"/>
              </a:buClr>
            </a:pPr>
            <a:endParaRPr lang="ru-RU" sz="1200" b="1" cap="all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Gill Sans" charset="0"/>
            </a:endParaRPr>
          </a:p>
          <a:p>
            <a:pPr marL="0" indent="0">
              <a:lnSpc>
                <a:spcPts val="2100"/>
              </a:lnSpc>
              <a:spcBef>
                <a:spcPts val="0"/>
              </a:spcBef>
              <a:spcAft>
                <a:spcPts val="1400"/>
              </a:spcAft>
              <a:buClr>
                <a:srgbClr val="002542"/>
              </a:buClr>
              <a:buNone/>
            </a:pPr>
            <a:r>
              <a:rPr lang="ru-RU" sz="1200" b="1" cap="all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Gill Sans" charset="0"/>
              </a:rPr>
              <a:t>решения, которые мы предлагаем как отечественный производитель:</a:t>
            </a:r>
          </a:p>
          <a:p>
            <a:pPr marL="230400" lvl="1" indent="-285750">
              <a:lnSpc>
                <a:spcPts val="2100"/>
              </a:lnSpc>
              <a:spcBef>
                <a:spcPts val="0"/>
              </a:spcBef>
              <a:buClr>
                <a:srgbClr val="002542"/>
              </a:buClr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открытые протоколы МЭК и поддержка </a:t>
            </a:r>
            <a:r>
              <a:rPr lang="ru-RU" sz="12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проприетарных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протоколов;</a:t>
            </a:r>
          </a:p>
          <a:p>
            <a:pPr marL="230400" lvl="1" indent="-285750">
              <a:lnSpc>
                <a:spcPts val="2100"/>
              </a:lnSpc>
              <a:spcBef>
                <a:spcPts val="0"/>
              </a:spcBef>
              <a:buClr>
                <a:srgbClr val="002542"/>
              </a:buClr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решение от одного производителя;</a:t>
            </a:r>
          </a:p>
          <a:p>
            <a:pPr marL="230400" lvl="1" indent="-285750">
              <a:lnSpc>
                <a:spcPts val="2100"/>
              </a:lnSpc>
              <a:spcBef>
                <a:spcPts val="0"/>
              </a:spcBef>
              <a:buClr>
                <a:srgbClr val="002542"/>
              </a:buClr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стабильная поставка оборудования;</a:t>
            </a:r>
          </a:p>
          <a:p>
            <a:pPr marL="230400" lvl="1" indent="-285750">
              <a:lnSpc>
                <a:spcPts val="2100"/>
              </a:lnSpc>
              <a:spcBef>
                <a:spcPts val="0"/>
              </a:spcBef>
              <a:buClr>
                <a:srgbClr val="002542"/>
              </a:buClr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минимизация </a:t>
            </a:r>
            <a:r>
              <a:rPr lang="ru-RU" sz="12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санкционных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рисков;</a:t>
            </a:r>
          </a:p>
          <a:p>
            <a:pPr marL="230400" lvl="1" indent="-285750">
              <a:lnSpc>
                <a:spcPts val="2100"/>
              </a:lnSpc>
              <a:spcBef>
                <a:spcPts val="0"/>
              </a:spcBef>
              <a:buClr>
                <a:srgbClr val="002542"/>
              </a:buClr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оперативную техническую поддержку;</a:t>
            </a:r>
          </a:p>
          <a:p>
            <a:pPr marL="230400" lvl="1" indent="-285750">
              <a:lnSpc>
                <a:spcPts val="2100"/>
              </a:lnSpc>
              <a:spcBef>
                <a:spcPts val="0"/>
              </a:spcBef>
              <a:buClr>
                <a:srgbClr val="002542"/>
              </a:buClr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обучение и помощь в адаптации тех. решений.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542"/>
              </a:buClr>
              <a:buNone/>
            </a:pP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12" name="object 2"/>
          <p:cNvSpPr>
            <a:spLocks noChangeAspect="1"/>
          </p:cNvSpPr>
          <p:nvPr/>
        </p:nvSpPr>
        <p:spPr>
          <a:xfrm>
            <a:off x="10362675" y="631408"/>
            <a:ext cx="1134000" cy="42156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2765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9"/>
          <a:stretch/>
        </p:blipFill>
        <p:spPr>
          <a:xfrm>
            <a:off x="4602864" y="1525384"/>
            <a:ext cx="6890054" cy="4718881"/>
          </a:xfrm>
          <a:prstGeom prst="rect">
            <a:avLst/>
          </a:prstGeom>
        </p:spPr>
      </p:pic>
      <p:sp>
        <p:nvSpPr>
          <p:cNvPr id="4" name="object 2"/>
          <p:cNvSpPr>
            <a:spLocks noChangeAspect="1"/>
          </p:cNvSpPr>
          <p:nvPr/>
        </p:nvSpPr>
        <p:spPr>
          <a:xfrm>
            <a:off x="10362675" y="631408"/>
            <a:ext cx="1134000" cy="42156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 useBgFill="1">
        <p:nvSpPr>
          <p:cNvPr id="6" name="object 6"/>
          <p:cNvSpPr/>
          <p:nvPr/>
        </p:nvSpPr>
        <p:spPr>
          <a:xfrm>
            <a:off x="0" y="-5928"/>
            <a:ext cx="6237449" cy="6880483"/>
          </a:xfrm>
          <a:custGeom>
            <a:avLst/>
            <a:gdLst>
              <a:gd name="connsiteX0" fmla="*/ 4198924 w 4198924"/>
              <a:gd name="connsiteY0" fmla="*/ 0 h 7559992"/>
              <a:gd name="connsiteX1" fmla="*/ 0 w 4198924"/>
              <a:gd name="connsiteY1" fmla="*/ 0 h 7559992"/>
              <a:gd name="connsiteX2" fmla="*/ 0 w 4198924"/>
              <a:gd name="connsiteY2" fmla="*/ 6997929 h 7559992"/>
              <a:gd name="connsiteX3" fmla="*/ 2733929 w 4198924"/>
              <a:gd name="connsiteY3" fmla="*/ 7559992 h 7559992"/>
              <a:gd name="connsiteX4" fmla="*/ 4198924 w 4198924"/>
              <a:gd name="connsiteY4" fmla="*/ 0 h 7559992"/>
              <a:gd name="connsiteX0" fmla="*/ 4198924 w 4198924"/>
              <a:gd name="connsiteY0" fmla="*/ 0 h 6997929"/>
              <a:gd name="connsiteX1" fmla="*/ 0 w 4198924"/>
              <a:gd name="connsiteY1" fmla="*/ 0 h 6997929"/>
              <a:gd name="connsiteX2" fmla="*/ 0 w 4198924"/>
              <a:gd name="connsiteY2" fmla="*/ 6997929 h 6997929"/>
              <a:gd name="connsiteX3" fmla="*/ 2851375 w 4198924"/>
              <a:gd name="connsiteY3" fmla="*/ 6997929 h 6997929"/>
              <a:gd name="connsiteX4" fmla="*/ 4198924 w 4198924"/>
              <a:gd name="connsiteY4" fmla="*/ 0 h 6997929"/>
              <a:gd name="connsiteX0" fmla="*/ 4198924 w 4198924"/>
              <a:gd name="connsiteY0" fmla="*/ 0 h 6997929"/>
              <a:gd name="connsiteX1" fmla="*/ 0 w 4198924"/>
              <a:gd name="connsiteY1" fmla="*/ 109057 h 6997929"/>
              <a:gd name="connsiteX2" fmla="*/ 0 w 4198924"/>
              <a:gd name="connsiteY2" fmla="*/ 6997929 h 6997929"/>
              <a:gd name="connsiteX3" fmla="*/ 2851375 w 4198924"/>
              <a:gd name="connsiteY3" fmla="*/ 6997929 h 6997929"/>
              <a:gd name="connsiteX4" fmla="*/ 4198924 w 4198924"/>
              <a:gd name="connsiteY4" fmla="*/ 0 h 6997929"/>
              <a:gd name="connsiteX0" fmla="*/ 4173757 w 4173757"/>
              <a:gd name="connsiteY0" fmla="*/ 0 h 6905650"/>
              <a:gd name="connsiteX1" fmla="*/ 0 w 4173757"/>
              <a:gd name="connsiteY1" fmla="*/ 16778 h 6905650"/>
              <a:gd name="connsiteX2" fmla="*/ 0 w 4173757"/>
              <a:gd name="connsiteY2" fmla="*/ 6905650 h 6905650"/>
              <a:gd name="connsiteX3" fmla="*/ 2851375 w 4173757"/>
              <a:gd name="connsiteY3" fmla="*/ 6905650 h 6905650"/>
              <a:gd name="connsiteX4" fmla="*/ 4173757 w 4173757"/>
              <a:gd name="connsiteY4" fmla="*/ 0 h 6905650"/>
              <a:gd name="connsiteX0" fmla="*/ 6229060 w 6229060"/>
              <a:gd name="connsiteY0" fmla="*/ 0 h 6905650"/>
              <a:gd name="connsiteX1" fmla="*/ 0 w 6229060"/>
              <a:gd name="connsiteY1" fmla="*/ 25167 h 6905650"/>
              <a:gd name="connsiteX2" fmla="*/ 2055303 w 6229060"/>
              <a:gd name="connsiteY2" fmla="*/ 6905650 h 6905650"/>
              <a:gd name="connsiteX3" fmla="*/ 4906678 w 6229060"/>
              <a:gd name="connsiteY3" fmla="*/ 6905650 h 6905650"/>
              <a:gd name="connsiteX4" fmla="*/ 6229060 w 6229060"/>
              <a:gd name="connsiteY4" fmla="*/ 0 h 6905650"/>
              <a:gd name="connsiteX0" fmla="*/ 6229060 w 6229060"/>
              <a:gd name="connsiteY0" fmla="*/ 0 h 6905650"/>
              <a:gd name="connsiteX1" fmla="*/ 0 w 6229060"/>
              <a:gd name="connsiteY1" fmla="*/ 25167 h 6905650"/>
              <a:gd name="connsiteX2" fmla="*/ 25167 w 6229060"/>
              <a:gd name="connsiteY2" fmla="*/ 6897261 h 6905650"/>
              <a:gd name="connsiteX3" fmla="*/ 4906678 w 6229060"/>
              <a:gd name="connsiteY3" fmla="*/ 6905650 h 6905650"/>
              <a:gd name="connsiteX4" fmla="*/ 6229060 w 6229060"/>
              <a:gd name="connsiteY4" fmla="*/ 0 h 6905650"/>
              <a:gd name="connsiteX0" fmla="*/ 6229060 w 6229060"/>
              <a:gd name="connsiteY0" fmla="*/ 0 h 6905650"/>
              <a:gd name="connsiteX1" fmla="*/ 0 w 6229060"/>
              <a:gd name="connsiteY1" fmla="*/ 25167 h 6905650"/>
              <a:gd name="connsiteX2" fmla="*/ 25167 w 6229060"/>
              <a:gd name="connsiteY2" fmla="*/ 6905650 h 6905650"/>
              <a:gd name="connsiteX3" fmla="*/ 4906678 w 6229060"/>
              <a:gd name="connsiteY3" fmla="*/ 6905650 h 6905650"/>
              <a:gd name="connsiteX4" fmla="*/ 6229060 w 6229060"/>
              <a:gd name="connsiteY4" fmla="*/ 0 h 6905650"/>
              <a:gd name="connsiteX0" fmla="*/ 6237449 w 6237449"/>
              <a:gd name="connsiteY0" fmla="*/ 0 h 6880483"/>
              <a:gd name="connsiteX1" fmla="*/ 0 w 6237449"/>
              <a:gd name="connsiteY1" fmla="*/ 0 h 6880483"/>
              <a:gd name="connsiteX2" fmla="*/ 25167 w 6237449"/>
              <a:gd name="connsiteY2" fmla="*/ 6880483 h 6880483"/>
              <a:gd name="connsiteX3" fmla="*/ 4906678 w 6237449"/>
              <a:gd name="connsiteY3" fmla="*/ 6880483 h 6880483"/>
              <a:gd name="connsiteX4" fmla="*/ 6237449 w 6237449"/>
              <a:gd name="connsiteY4" fmla="*/ 0 h 68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7449" h="6880483">
                <a:moveTo>
                  <a:pt x="6237449" y="0"/>
                </a:moveTo>
                <a:lnTo>
                  <a:pt x="0" y="0"/>
                </a:lnTo>
                <a:lnTo>
                  <a:pt x="25167" y="6880483"/>
                </a:lnTo>
                <a:lnTo>
                  <a:pt x="4906678" y="6880483"/>
                </a:lnTo>
                <a:lnTo>
                  <a:pt x="6237449" y="0"/>
                </a:lnTo>
                <a:close/>
              </a:path>
            </a:pathLst>
          </a:custGeom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Параллелограмм 1"/>
          <p:cNvSpPr/>
          <p:nvPr/>
        </p:nvSpPr>
        <p:spPr>
          <a:xfrm>
            <a:off x="-165099" y="631408"/>
            <a:ext cx="5416607" cy="532428"/>
          </a:xfrm>
          <a:prstGeom prst="parallelogram">
            <a:avLst>
              <a:gd name="adj" fmla="val 19165"/>
            </a:avLst>
          </a:prstGeom>
          <a:solidFill>
            <a:srgbClr val="002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95325" y="752555"/>
            <a:ext cx="6177280" cy="4028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cap="all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Поддержка решений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56" y="3300853"/>
            <a:ext cx="777129" cy="57622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97" y="5081223"/>
            <a:ext cx="714048" cy="71404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9" y="1801172"/>
            <a:ext cx="730826" cy="666493"/>
          </a:xfrm>
          <a:prstGeom prst="rect">
            <a:avLst/>
          </a:prstGeom>
        </p:spPr>
      </p:pic>
      <p:sp>
        <p:nvSpPr>
          <p:cNvPr id="37" name="object 4"/>
          <p:cNvSpPr txBox="1">
            <a:spLocks/>
          </p:cNvSpPr>
          <p:nvPr/>
        </p:nvSpPr>
        <p:spPr>
          <a:xfrm>
            <a:off x="1954613" y="1738926"/>
            <a:ext cx="1915581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086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11516">
              <a:spcBef>
                <a:spcPts val="91"/>
              </a:spcBef>
            </a:pPr>
            <a:r>
              <a:rPr lang="ru-RU" sz="1400" kern="0" spc="91" dirty="0">
                <a:solidFill>
                  <a:schemeClr val="accent1">
                    <a:lumMod val="50000"/>
                  </a:schemeClr>
                </a:solidFill>
              </a:rPr>
              <a:t>Аккаунт менеджер</a:t>
            </a:r>
            <a:endParaRPr lang="ru-RU" sz="14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object 4"/>
          <p:cNvSpPr txBox="1">
            <a:spLocks/>
          </p:cNvSpPr>
          <p:nvPr/>
        </p:nvSpPr>
        <p:spPr>
          <a:xfrm>
            <a:off x="1954613" y="3238865"/>
            <a:ext cx="2206602" cy="44251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086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11516">
              <a:spcBef>
                <a:spcPts val="91"/>
              </a:spcBef>
            </a:pPr>
            <a:r>
              <a:rPr lang="ru-RU" sz="1400" kern="0" spc="91" dirty="0">
                <a:solidFill>
                  <a:schemeClr val="accent1">
                    <a:lumMod val="50000"/>
                  </a:schemeClr>
                </a:solidFill>
              </a:rPr>
              <a:t>Служба технического маркетинга</a:t>
            </a:r>
            <a:endParaRPr lang="ru-RU" sz="14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object 4"/>
          <p:cNvSpPr txBox="1">
            <a:spLocks/>
          </p:cNvSpPr>
          <p:nvPr/>
        </p:nvSpPr>
        <p:spPr>
          <a:xfrm>
            <a:off x="1954613" y="5031390"/>
            <a:ext cx="2457996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086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11516">
              <a:spcBef>
                <a:spcPts val="91"/>
              </a:spcBef>
            </a:pPr>
            <a:r>
              <a:rPr lang="ru-RU" sz="1400" kern="0" spc="91" dirty="0">
                <a:solidFill>
                  <a:schemeClr val="accent1">
                    <a:lumMod val="50000"/>
                  </a:schemeClr>
                </a:solidFill>
              </a:rPr>
              <a:t>Техническая поддержка</a:t>
            </a:r>
            <a:endParaRPr lang="ru-RU" sz="14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object 4"/>
          <p:cNvSpPr txBox="1">
            <a:spLocks/>
          </p:cNvSpPr>
          <p:nvPr/>
        </p:nvSpPr>
        <p:spPr>
          <a:xfrm>
            <a:off x="1954613" y="2049319"/>
            <a:ext cx="1823302" cy="763719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086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11516">
              <a:spcBef>
                <a:spcPts val="91"/>
              </a:spcBef>
            </a:pPr>
            <a:r>
              <a:rPr lang="ru-RU" sz="1200" b="0" kern="0" spc="91" dirty="0">
                <a:solidFill>
                  <a:schemeClr val="tx2">
                    <a:lumMod val="50000"/>
                  </a:schemeClr>
                </a:solidFill>
              </a:rPr>
              <a:t>Сопровождение Заказчика от идеи до полной реализации проекта</a:t>
            </a:r>
            <a:endParaRPr lang="ru-RU" sz="12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1" name="object 4"/>
          <p:cNvSpPr txBox="1">
            <a:spLocks/>
          </p:cNvSpPr>
          <p:nvPr/>
        </p:nvSpPr>
        <p:spPr>
          <a:xfrm>
            <a:off x="1954613" y="3722546"/>
            <a:ext cx="1768393" cy="93495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086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11516">
              <a:spcBef>
                <a:spcPts val="91"/>
              </a:spcBef>
            </a:pPr>
            <a:r>
              <a:rPr lang="ru-RU" sz="1200" b="0" kern="0" spc="91" dirty="0">
                <a:solidFill>
                  <a:schemeClr val="tx2">
                    <a:lumMod val="50000"/>
                  </a:schemeClr>
                </a:solidFill>
              </a:rPr>
              <a:t>Проработка и подготовка технических решений под потребности Заказчика</a:t>
            </a:r>
            <a:endParaRPr lang="ru-RU" sz="12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2" name="object 4"/>
          <p:cNvSpPr txBox="1">
            <a:spLocks/>
          </p:cNvSpPr>
          <p:nvPr/>
        </p:nvSpPr>
        <p:spPr>
          <a:xfrm>
            <a:off x="1954613" y="5347680"/>
            <a:ext cx="2353599" cy="75029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2086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11516">
              <a:spcBef>
                <a:spcPts val="91"/>
              </a:spcBef>
            </a:pPr>
            <a:r>
              <a:rPr lang="ru-RU" sz="1200" b="0" kern="0" spc="91" dirty="0">
                <a:solidFill>
                  <a:schemeClr val="tx2">
                    <a:lumMod val="50000"/>
                  </a:schemeClr>
                </a:solidFill>
              </a:rPr>
              <a:t>Поддержка внедренных решений и устройств на протяжении всего жизненного цикла системы</a:t>
            </a:r>
            <a:endParaRPr lang="ru-RU" sz="1200" kern="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97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4"/>
          <p:cNvSpPr txBox="1">
            <a:spLocks noGrp="1"/>
          </p:cNvSpPr>
          <p:nvPr>
            <p:ph type="title"/>
          </p:nvPr>
        </p:nvSpPr>
        <p:spPr>
          <a:xfrm>
            <a:off x="695325" y="620713"/>
            <a:ext cx="3262489" cy="28862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800" b="0" cap="all" spc="91" dirty="0"/>
              <a:t>Группа ИТ компаний</a:t>
            </a:r>
            <a:endParaRPr sz="1800" cap="all" dirty="0"/>
          </a:p>
        </p:txBody>
      </p:sp>
      <p:sp>
        <p:nvSpPr>
          <p:cNvPr id="33" name="object 3"/>
          <p:cNvSpPr/>
          <p:nvPr/>
        </p:nvSpPr>
        <p:spPr>
          <a:xfrm flipV="1">
            <a:off x="706841" y="937942"/>
            <a:ext cx="2841702" cy="51404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418" y="0"/>
                </a:lnTo>
              </a:path>
            </a:pathLst>
          </a:custGeom>
          <a:ln w="12700">
            <a:gradFill>
              <a:gsLst>
                <a:gs pos="0">
                  <a:srgbClr val="0070C0"/>
                </a:gs>
                <a:gs pos="53000">
                  <a:srgbClr val="00B0F0"/>
                </a:gs>
                <a:gs pos="100000">
                  <a:schemeClr val="bg1"/>
                </a:gs>
              </a:gsLst>
              <a:lin ang="0" scaled="0"/>
            </a:gra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2"/>
          <p:cNvSpPr/>
          <p:nvPr/>
        </p:nvSpPr>
        <p:spPr>
          <a:xfrm>
            <a:off x="10362924" y="620713"/>
            <a:ext cx="1133751" cy="42791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59" y="2096625"/>
            <a:ext cx="2842415" cy="107301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411" y="5019691"/>
            <a:ext cx="2718992" cy="449743"/>
          </a:xfrm>
          <a:prstGeom prst="rect">
            <a:avLst/>
          </a:prstGeom>
          <a:effectLst/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7" b="21021"/>
          <a:stretch/>
        </p:blipFill>
        <p:spPr>
          <a:xfrm>
            <a:off x="6270867" y="3951379"/>
            <a:ext cx="3660535" cy="612696"/>
          </a:xfrm>
          <a:prstGeom prst="rect">
            <a:avLst/>
          </a:prstGeom>
          <a:effectLst/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1710266" y="2548467"/>
            <a:ext cx="0" cy="1385978"/>
          </a:xfrm>
          <a:prstGeom prst="line">
            <a:avLst/>
          </a:prstGeom>
          <a:ln w="28575">
            <a:solidFill>
              <a:srgbClr val="0079C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1710266" y="3934445"/>
            <a:ext cx="4241800" cy="0"/>
          </a:xfrm>
          <a:prstGeom prst="line">
            <a:avLst/>
          </a:prstGeom>
          <a:ln w="28575">
            <a:solidFill>
              <a:srgbClr val="007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5952066" y="3934445"/>
            <a:ext cx="0" cy="1662021"/>
          </a:xfrm>
          <a:prstGeom prst="line">
            <a:avLst/>
          </a:prstGeom>
          <a:ln w="28575">
            <a:solidFill>
              <a:srgbClr val="0079C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9520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7283</TotalTime>
  <Words>1147</Words>
  <Application>Microsoft Office PowerPoint</Application>
  <PresentationFormat>Широкоэкранный</PresentationFormat>
  <Paragraphs>191</Paragraphs>
  <Slides>20</Slides>
  <Notes>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Segoe UI</vt:lpstr>
      <vt:lpstr>Тема Office</vt:lpstr>
      <vt:lpstr>Office Theme</vt:lpstr>
      <vt:lpstr>Презентация PowerPoint</vt:lpstr>
      <vt:lpstr>Презентация PowerPoint</vt:lpstr>
      <vt:lpstr>НАПРАВЛЕНИЯ ДЕЯТЕЛЬНОСТИ</vt:lpstr>
      <vt:lpstr>Презентация PowerPoint</vt:lpstr>
      <vt:lpstr>ПОЛНЫЙ ПРОИЗВОДСТВЕННЫЙ ЦИКЛ</vt:lpstr>
      <vt:lpstr>ТЕМПЫ РОСТА</vt:lpstr>
      <vt:lpstr>Тренды развития рынка автоматизации России</vt:lpstr>
      <vt:lpstr>Презентация PowerPoint</vt:lpstr>
      <vt:lpstr>Группа ИТ компаний</vt:lpstr>
      <vt:lpstr>Отечественный производитель</vt:lpstr>
      <vt:lpstr>Презентация PowerPoint</vt:lpstr>
      <vt:lpstr>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Вершинин Дмитрий  Александрович</dc:creator>
  <cp:lastModifiedBy>RMS</cp:lastModifiedBy>
  <cp:revision>183</cp:revision>
  <cp:lastPrinted>2021-11-01T12:45:35Z</cp:lastPrinted>
  <dcterms:created xsi:type="dcterms:W3CDTF">2021-10-29T09:20:05Z</dcterms:created>
  <dcterms:modified xsi:type="dcterms:W3CDTF">2023-04-06T06:49:45Z</dcterms:modified>
</cp:coreProperties>
</file>